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6">
          <p15:clr>
            <a:srgbClr val="A4A3A4"/>
          </p15:clr>
        </p15:guide>
        <p15:guide id="2" orient="horz" pos="360">
          <p15:clr>
            <a:srgbClr val="A4A3A4"/>
          </p15:clr>
        </p15:guide>
      </p15:sldGuideLst>
    </p:ext>
    <p:ext uri="http://customooxmlschemas.google.com/">
      <go:slidesCustomData xmlns:go="http://customooxmlschemas.google.com/" r:id="rId18" roundtripDataSignature="AMtx7mj3P96KmdsG6pblkGWwlDgaxTPq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6"/>
        <p:guide pos="360"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8" Type="http://customschemas.google.com/relationships/presentationmetadata" Target="meta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 name="Google Shape;4;n"/>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338D"/>
                </a:solidFill>
                <a:latin typeface="Arial"/>
                <a:ea typeface="Arial"/>
                <a:cs typeface="Arial"/>
                <a:sym typeface="Arial"/>
              </a:rPr>
              <a:t>‹#›</a:t>
            </a:fld>
            <a:endParaRPr b="0" i="0" sz="1000" u="none" cap="none" strike="noStrike">
              <a:solidFill>
                <a:srgbClr val="00338D"/>
              </a:solidFill>
              <a:latin typeface="Arial"/>
              <a:ea typeface="Arial"/>
              <a:cs typeface="Arial"/>
              <a:sym typeface="Arial"/>
            </a:endParaRPr>
          </a:p>
        </p:txBody>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92" name="Google Shape;192;p1:notes"/>
          <p:cNvSpPr txBox="1"/>
          <p:nvPr>
            <p:ph idx="12" type="sldNum"/>
          </p:nvPr>
        </p:nvSpPr>
        <p:spPr>
          <a:xfrm>
            <a:off x="3884613" y="8743890"/>
            <a:ext cx="2971800" cy="384721"/>
          </a:xfrm>
          <a:prstGeom prst="rect">
            <a:avLst/>
          </a:prstGeom>
          <a:noFill/>
          <a:ln>
            <a:noFill/>
          </a:ln>
        </p:spPr>
        <p:txBody>
          <a:bodyPr anchorCtr="0" anchor="ctr" bIns="228600" lIns="0" spcFirstLastPara="1" rIns="228600" wrap="square" tIns="0">
            <a:sp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77b9cb5c36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77b9cb5c36_0_51: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06" name="Google Shape;306;g177b9cb5c36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77b9cb5c36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77b9cb5c36_0_40:notes"/>
          <p:cNvSpPr txBox="1"/>
          <p:nvPr>
            <p:ph idx="12" type="sldNum"/>
          </p:nvPr>
        </p:nvSpPr>
        <p:spPr>
          <a:xfrm>
            <a:off x="3884613" y="8743890"/>
            <a:ext cx="2971800" cy="384600"/>
          </a:xfrm>
          <a:prstGeom prst="rect">
            <a:avLst/>
          </a:prstGeom>
        </p:spPr>
        <p:txBody>
          <a:bodyPr anchorCtr="0" anchor="ctr" bIns="228600" lIns="0" spcFirstLastPara="1" rIns="228600" wrap="square" tIns="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
        <p:nvSpPr>
          <p:cNvPr id="315" name="Google Shape;315;g177b9cb5c36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6e17af7367_0_8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16e17af7367_0_816: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323" name="Google Shape;323;g16e17af7367_0_8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00" name="Google Shape;2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94ededcb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17" name="Google Shape;217;g1594ededcb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594ededcb6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230" name="Google Shape;230;g1594ededcb6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f2ee73fae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16f2ee73fae_1_25:notes"/>
          <p:cNvSpPr txBox="1"/>
          <p:nvPr>
            <p:ph idx="12" type="sldNum"/>
          </p:nvPr>
        </p:nvSpPr>
        <p:spPr>
          <a:xfrm>
            <a:off x="3884613" y="8743890"/>
            <a:ext cx="2971800" cy="384600"/>
          </a:xfrm>
          <a:prstGeom prst="rect">
            <a:avLst/>
          </a:prstGeom>
          <a:noFill/>
          <a:ln>
            <a:noFill/>
          </a:ln>
        </p:spPr>
        <p:txBody>
          <a:bodyPr anchorCtr="0" anchor="ctr" bIns="228600" lIns="0" spcFirstLastPara="1" rIns="228600" wrap="square" tIns="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238" name="Google Shape;238;g16f2ee73fae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Last week, we assumed that the number of EV stations in urban area is optimal. However, the model predicted mostly zeros. Hence this week, we also include rural census tracts with existed EV stations. </a:t>
            </a:r>
            <a:r>
              <a:rPr lang="en-US"/>
              <a:t>The model is now trained and validated on census tracts with existed EV stations or labeled as ‘urban’. Best model results after randomized search with cross validation is shown here. We selected 11 features out of 35, and number of attractions is still the most important feature.</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US"/>
              <a:t>There are some empty areas in the graph. These are the census tracts lacking gas stations. Since our data points are generated by each gas station, the model are not able to make predictions in those area.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67c0562001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AutoNum type="arabicPeriod"/>
            </a:pPr>
            <a:r>
              <a:rPr lang="en-US"/>
              <a:t>Assume in seattle city areas </a:t>
            </a:r>
            <a:r>
              <a:rPr lang="en-US"/>
              <a:t>the</a:t>
            </a:r>
            <a:r>
              <a:rPr lang="en-US"/>
              <a:t> EV stations supply is enough for covering EV traffics:</a:t>
            </a:r>
            <a:endParaRPr/>
          </a:p>
          <a:p>
            <a:pPr indent="-304800" lvl="1" marL="914400" rtl="0" algn="l">
              <a:lnSpc>
                <a:spcPct val="100000"/>
              </a:lnSpc>
              <a:spcBef>
                <a:spcPts val="0"/>
              </a:spcBef>
              <a:spcAft>
                <a:spcPts val="0"/>
              </a:spcAft>
              <a:buSzPts val="1200"/>
              <a:buAutoNum type="alphaLcPeriod"/>
            </a:pPr>
            <a:r>
              <a:rPr lang="en-US"/>
              <a:t>for each exits on I-5 in Seattle area, calculate the traffic count within x miles &amp; # of stations within x miles</a:t>
            </a:r>
            <a:endParaRPr/>
          </a:p>
          <a:p>
            <a:pPr indent="-304800" lvl="1" marL="914400" rtl="0" algn="l">
              <a:lnSpc>
                <a:spcPct val="100000"/>
              </a:lnSpc>
              <a:spcBef>
                <a:spcPts val="0"/>
              </a:spcBef>
              <a:spcAft>
                <a:spcPts val="0"/>
              </a:spcAft>
              <a:buSzPts val="1200"/>
              <a:buAutoNum type="alphaLcPeriod"/>
            </a:pPr>
            <a:r>
              <a:rPr lang="en-US"/>
              <a:t>total traffic ratio = </a:t>
            </a:r>
            <a:r>
              <a:rPr lang="en-US"/>
              <a:t> traffic count within x miles / # of stations within x miles</a:t>
            </a:r>
            <a:endParaRPr/>
          </a:p>
          <a:p>
            <a:pPr indent="-304800" lvl="1" marL="914400" rtl="0" algn="l">
              <a:lnSpc>
                <a:spcPct val="100000"/>
              </a:lnSpc>
              <a:spcBef>
                <a:spcPts val="0"/>
              </a:spcBef>
              <a:spcAft>
                <a:spcPts val="0"/>
              </a:spcAft>
              <a:buSzPts val="1200"/>
              <a:buAutoNum type="alphaLcPeriod"/>
            </a:pPr>
            <a:r>
              <a:rPr lang="en-US"/>
              <a:t>take the average of each ratio on exits and come to the final ratio</a:t>
            </a:r>
            <a:endParaRPr/>
          </a:p>
          <a:p>
            <a:pPr indent="-304800" lvl="0" marL="457200" rtl="0" algn="l">
              <a:lnSpc>
                <a:spcPct val="100000"/>
              </a:lnSpc>
              <a:spcBef>
                <a:spcPts val="0"/>
              </a:spcBef>
              <a:spcAft>
                <a:spcPts val="0"/>
              </a:spcAft>
              <a:buSzPts val="1200"/>
              <a:buAutoNum type="arabicPeriod"/>
            </a:pPr>
            <a:r>
              <a:rPr lang="en-US"/>
              <a:t>Estimate EV traffic: take 2% based on bar chart: 0.8% EV powered cars but we expect growth</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23 exits; within 2 miles station: 236;  within 5 miles station 34 daily</a:t>
            </a:r>
            <a:endParaRPr/>
          </a:p>
          <a:p>
            <a:pPr indent="0" lvl="0" marL="0" rtl="0" algn="l">
              <a:lnSpc>
                <a:spcPct val="100000"/>
              </a:lnSpc>
              <a:spcBef>
                <a:spcPts val="0"/>
              </a:spcBef>
              <a:spcAft>
                <a:spcPts val="0"/>
              </a:spcAft>
              <a:buNone/>
            </a:pPr>
            <a:r>
              <a:t/>
            </a:r>
            <a:endParaRPr/>
          </a:p>
        </p:txBody>
      </p:sp>
      <p:sp>
        <p:nvSpPr>
          <p:cNvPr id="254" name="Google Shape;254;g167c056200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77dfae16d6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AutoNum type="arabicPeriod"/>
            </a:pPr>
            <a:r>
              <a:rPr lang="en-US"/>
              <a:t>changed objective function from maximize traffic to minimize charging stations &amp; </a:t>
            </a:r>
            <a:r>
              <a:rPr lang="en-US"/>
              <a:t>incorporated demand &amp; supply situation into our model</a:t>
            </a:r>
            <a:endParaRPr/>
          </a:p>
          <a:p>
            <a:pPr indent="-304800" lvl="0" marL="457200" rtl="0" algn="l">
              <a:lnSpc>
                <a:spcPct val="100000"/>
              </a:lnSpc>
              <a:spcBef>
                <a:spcPts val="0"/>
              </a:spcBef>
              <a:spcAft>
                <a:spcPts val="0"/>
              </a:spcAft>
              <a:buSzPts val="1200"/>
              <a:buAutoNum type="arabicPeriod"/>
            </a:pPr>
            <a:r>
              <a:rPr lang="en-US"/>
              <a:t>IMPROVEMENT: make the results more reasonable</a:t>
            </a:r>
            <a:endParaRPr/>
          </a:p>
          <a:p>
            <a:pPr indent="-304800" lvl="1" marL="914400" rtl="0" algn="l">
              <a:lnSpc>
                <a:spcPct val="100000"/>
              </a:lnSpc>
              <a:spcBef>
                <a:spcPts val="0"/>
              </a:spcBef>
              <a:spcAft>
                <a:spcPts val="0"/>
              </a:spcAft>
              <a:buSzPts val="1200"/>
              <a:buAutoNum type="alphaLcPeriod"/>
            </a:pPr>
            <a:r>
              <a:rPr lang="en-US"/>
              <a:t>original: before we take demand into account</a:t>
            </a:r>
            <a:endParaRPr/>
          </a:p>
          <a:p>
            <a:pPr indent="-304800" lvl="2" marL="1371600" rtl="0" algn="l">
              <a:lnSpc>
                <a:spcPct val="100000"/>
              </a:lnSpc>
              <a:spcBef>
                <a:spcPts val="0"/>
              </a:spcBef>
              <a:spcAft>
                <a:spcPts val="0"/>
              </a:spcAft>
              <a:buSzPts val="1200"/>
              <a:buAutoNum type="romanLcPeriod"/>
            </a:pPr>
            <a:r>
              <a:rPr lang="en-US"/>
              <a:t>optimized </a:t>
            </a:r>
            <a:r>
              <a:rPr lang="en-US"/>
              <a:t>location</a:t>
            </a:r>
            <a:r>
              <a:rPr lang="en-US"/>
              <a:t> won’t be placed within 20 miles from the city because of the # constraint (already enough # of </a:t>
            </a:r>
            <a:r>
              <a:rPr lang="en-US"/>
              <a:t>chargers</a:t>
            </a:r>
            <a:r>
              <a:rPr lang="en-US"/>
              <a:t>) but not reasonable </a:t>
            </a:r>
            <a:r>
              <a:rPr lang="en-US"/>
              <a:t>because</a:t>
            </a:r>
            <a:r>
              <a:rPr lang="en-US"/>
              <a:t> city demand might be larger than rural area so there may be demands for more chargers</a:t>
            </a:r>
            <a:endParaRPr/>
          </a:p>
          <a:p>
            <a:pPr indent="-304800" lvl="2" marL="1371600" rtl="0" algn="l">
              <a:lnSpc>
                <a:spcPct val="100000"/>
              </a:lnSpc>
              <a:spcBef>
                <a:spcPts val="0"/>
              </a:spcBef>
              <a:spcAft>
                <a:spcPts val="0"/>
              </a:spcAft>
              <a:buSzPts val="1200"/>
              <a:buAutoNum type="romanLcPeriod"/>
            </a:pPr>
            <a:r>
              <a:rPr lang="en-US"/>
              <a:t>rural areas with lower traffic access may already have enough stations but our model may place some extra stations there based on the constraints </a:t>
            </a:r>
            <a:endParaRPr/>
          </a:p>
          <a:p>
            <a:pPr indent="-304800" lvl="1" marL="914400" rtl="0" algn="l">
              <a:lnSpc>
                <a:spcPct val="100000"/>
              </a:lnSpc>
              <a:spcBef>
                <a:spcPts val="0"/>
              </a:spcBef>
              <a:spcAft>
                <a:spcPts val="0"/>
              </a:spcAft>
              <a:buSzPts val="1200"/>
              <a:buAutoNum type="alphaLcPeriod"/>
            </a:pPr>
            <a:r>
              <a:rPr lang="en-US"/>
              <a:t>new:</a:t>
            </a:r>
            <a:endParaRPr/>
          </a:p>
          <a:p>
            <a:pPr indent="-304800" lvl="2" marL="1371600" rtl="0" algn="l">
              <a:lnSpc>
                <a:spcPct val="100000"/>
              </a:lnSpc>
              <a:spcBef>
                <a:spcPts val="0"/>
              </a:spcBef>
              <a:spcAft>
                <a:spcPts val="0"/>
              </a:spcAft>
              <a:buSzPts val="1200"/>
              <a:buAutoNum type="romanLcPeriod"/>
            </a:pPr>
            <a:r>
              <a:rPr lang="en-US"/>
              <a:t>(upper circle in the graph) - adjust the optimal location by traffic count so some are close to cities</a:t>
            </a:r>
            <a:endParaRPr/>
          </a:p>
        </p:txBody>
      </p:sp>
      <p:sp>
        <p:nvSpPr>
          <p:cNvPr id="269" name="Google Shape;269;g177dfae16d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594ededcb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rPr lang="en-US"/>
              <a:t>Ask midpoint readout for next week?</a:t>
            </a:r>
            <a:endParaRPr/>
          </a:p>
        </p:txBody>
      </p:sp>
      <p:sp>
        <p:nvSpPr>
          <p:cNvPr id="293" name="Google Shape;293;g1594ededcb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200"/>
              <a:buNone/>
            </a:pPr>
            <a:r>
              <a:t/>
            </a:r>
            <a:endParaRPr/>
          </a:p>
        </p:txBody>
      </p:sp>
      <p:sp>
        <p:nvSpPr>
          <p:cNvPr id="300" name="Google Shape;30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1.vml"/><Relationship Id="rId3" Type="http://schemas.openxmlformats.org/officeDocument/2006/relationships/oleObject" Target="../embeddings/oleObject1.bin"/><Relationship Id="rId4" Type="http://schemas.openxmlformats.org/officeDocument/2006/relationships/oleObject" Target="../embeddings/oleObject1.bin"/><Relationship Id="rId5"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2.vml"/><Relationship Id="rId3" Type="http://schemas.openxmlformats.org/officeDocument/2006/relationships/oleObject" Target="../embeddings/oleObject2.bin"/><Relationship Id="rId4" Type="http://schemas.openxmlformats.org/officeDocument/2006/relationships/oleObject" Target="../embeddings/oleObject2.bin"/><Relationship Id="rId5"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vmlDrawing" Target="../drawings/vmlDrawing3.vml"/><Relationship Id="rId3" Type="http://schemas.openxmlformats.org/officeDocument/2006/relationships/oleObject" Target="../embeddings/oleObject3.bin"/><Relationship Id="rId4" Type="http://schemas.openxmlformats.org/officeDocument/2006/relationships/oleObject" Target="../embeddings/oleObject3.bin"/><Relationship Id="rId5"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2 - Right dark vertical image" showMasterSp="0">
  <p:cSld name="1_TITLE SLIDE 2 - Right dark vertical image">
    <p:spTree>
      <p:nvGrpSpPr>
        <p:cNvPr id="12" name="Shape 12"/>
        <p:cNvGrpSpPr/>
        <p:nvPr/>
      </p:nvGrpSpPr>
      <p:grpSpPr>
        <a:xfrm>
          <a:off x="0" y="0"/>
          <a:ext cx="0" cy="0"/>
          <a:chOff x="0" y="0"/>
          <a:chExt cx="0" cy="0"/>
        </a:xfrm>
      </p:grpSpPr>
      <p:pic>
        <p:nvPicPr>
          <p:cNvPr id="13" name="Google Shape;13;p14"/>
          <p:cNvPicPr preferRelativeResize="0"/>
          <p:nvPr/>
        </p:nvPicPr>
        <p:blipFill rotWithShape="1">
          <a:blip r:embed="rId2">
            <a:alphaModFix/>
          </a:blip>
          <a:srcRect b="15980" l="-515" r="774" t="7474"/>
          <a:stretch/>
        </p:blipFill>
        <p:spPr>
          <a:xfrm>
            <a:off x="-96250" y="-144380"/>
            <a:ext cx="12400545" cy="7146759"/>
          </a:xfrm>
          <a:prstGeom prst="rect">
            <a:avLst/>
          </a:prstGeom>
          <a:noFill/>
          <a:ln>
            <a:noFill/>
          </a:ln>
        </p:spPr>
      </p:pic>
      <p:sp>
        <p:nvSpPr>
          <p:cNvPr id="14" name="Google Shape;14;p14"/>
          <p:cNvSpPr txBox="1"/>
          <p:nvPr>
            <p:ph type="ctrTitle"/>
          </p:nvPr>
        </p:nvSpPr>
        <p:spPr>
          <a:xfrm>
            <a:off x="969600" y="1339200"/>
            <a:ext cx="8256000" cy="351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1000"/>
              <a:buFont typeface="Arial"/>
              <a:buNone/>
              <a:defRPr sz="11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4"/>
          <p:cNvSpPr txBox="1"/>
          <p:nvPr>
            <p:ph idx="1" type="body"/>
          </p:nvPr>
        </p:nvSpPr>
        <p:spPr>
          <a:xfrm>
            <a:off x="1008000" y="5036400"/>
            <a:ext cx="821760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 name="Google Shape;16;p14"/>
          <p:cNvSpPr/>
          <p:nvPr/>
        </p:nvSpPr>
        <p:spPr>
          <a:xfrm>
            <a:off x="969600" y="770400"/>
            <a:ext cx="777600" cy="316800"/>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 Right light vertical image" showMasterSp="0">
  <p:cSld name="TITLE SLIDE 2 - Right light vertical image">
    <p:spTree>
      <p:nvGrpSpPr>
        <p:cNvPr id="60" name="Shape 60"/>
        <p:cNvGrpSpPr/>
        <p:nvPr/>
      </p:nvGrpSpPr>
      <p:grpSpPr>
        <a:xfrm>
          <a:off x="0" y="0"/>
          <a:ext cx="0" cy="0"/>
          <a:chOff x="0" y="0"/>
          <a:chExt cx="0" cy="0"/>
        </a:xfrm>
      </p:grpSpPr>
      <p:graphicFrame>
        <p:nvGraphicFramePr>
          <p:cNvPr id="61" name="Google Shape;61;p20"/>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61" name="Google Shape;61;p20"/>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62" name="Google Shape;62;p20"/>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 name="Google Shape;63;p20"/>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0"/>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65" name="Google Shape;65;p20"/>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Right light vertical image" showMasterSp="0">
  <p:cSld name="TITLE SLIDE 3 - Right light vertical image">
    <p:spTree>
      <p:nvGrpSpPr>
        <p:cNvPr id="66" name="Shape 66"/>
        <p:cNvGrpSpPr/>
        <p:nvPr/>
      </p:nvGrpSpPr>
      <p:grpSpPr>
        <a:xfrm>
          <a:off x="0" y="0"/>
          <a:ext cx="0" cy="0"/>
          <a:chOff x="0" y="0"/>
          <a:chExt cx="0" cy="0"/>
        </a:xfrm>
      </p:grpSpPr>
      <p:graphicFrame>
        <p:nvGraphicFramePr>
          <p:cNvPr id="67" name="Google Shape;67;p21"/>
          <p:cNvGraphicFramePr/>
          <p:nvPr/>
        </p:nvGraphicFramePr>
        <p:xfrm>
          <a:off x="0" y="-6350"/>
          <a:ext cx="12186362" cy="6864350"/>
        </p:xfrm>
        <a:graphic>
          <a:graphicData uri="http://schemas.openxmlformats.org/presentationml/2006/ole">
            <mc:AlternateContent>
              <mc:Choice Requires="v">
                <p:oleObj r:id="rId3" imgH="6864350" imgW="12186362" progId="" spid="_x0000_s1">
                  <p:embed/>
                </p:oleObj>
              </mc:Choice>
              <mc:Fallback>
                <p:oleObj r:id="rId4" imgH="6864350" imgW="12186362" progId="">
                  <p:embed/>
                  <p:pic>
                    <p:nvPicPr>
                      <p:cNvPr id="67" name="Google Shape;67;p21"/>
                      <p:cNvPicPr preferRelativeResize="0"/>
                      <p:nvPr/>
                    </p:nvPicPr>
                    <p:blipFill rotWithShape="1">
                      <a:blip r:embed="rId5">
                        <a:alphaModFix/>
                      </a:blip>
                      <a:srcRect b="0" l="0" r="0" t="0"/>
                      <a:stretch/>
                    </p:blipFill>
                    <p:spPr>
                      <a:xfrm>
                        <a:off x="0" y="-6350"/>
                        <a:ext cx="12186362" cy="6864350"/>
                      </a:xfrm>
                      <a:prstGeom prst="rect">
                        <a:avLst/>
                      </a:prstGeom>
                      <a:noFill/>
                      <a:ln>
                        <a:noFill/>
                      </a:ln>
                    </p:spPr>
                  </p:pic>
                </p:oleObj>
              </mc:Fallback>
            </mc:AlternateContent>
          </a:graphicData>
        </a:graphic>
      </p:graphicFrame>
      <p:sp>
        <p:nvSpPr>
          <p:cNvPr id="68" name="Google Shape;68;p21"/>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 name="Google Shape;69;p21"/>
          <p:cNvSpPr txBox="1"/>
          <p:nvPr>
            <p:ph type="ctrTitle"/>
          </p:nvPr>
        </p:nvSpPr>
        <p:spPr>
          <a:xfrm>
            <a:off x="998460"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rgbClr val="00338D"/>
              </a:buClr>
              <a:buSzPts val="6000"/>
              <a:buFont typeface="Arial"/>
              <a:buNone/>
              <a:defRPr sz="60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 type="body"/>
          </p:nvPr>
        </p:nvSpPr>
        <p:spPr>
          <a:xfrm>
            <a:off x="998460"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1" name="Google Shape;71;p21"/>
          <p:cNvSpPr txBox="1"/>
          <p:nvPr>
            <p:ph idx="2" type="body"/>
          </p:nvPr>
        </p:nvSpPr>
        <p:spPr>
          <a:xfrm>
            <a:off x="998460"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3 - Right light vertical image" showMasterSp="0">
  <p:cSld name="1_TITLE SLIDE 3 - Right light vertical image">
    <p:spTree>
      <p:nvGrpSpPr>
        <p:cNvPr id="72" name="Shape 72"/>
        <p:cNvGrpSpPr/>
        <p:nvPr/>
      </p:nvGrpSpPr>
      <p:grpSpPr>
        <a:xfrm>
          <a:off x="0" y="0"/>
          <a:ext cx="0" cy="0"/>
          <a:chOff x="0" y="0"/>
          <a:chExt cx="0" cy="0"/>
        </a:xfrm>
      </p:grpSpPr>
      <p:graphicFrame>
        <p:nvGraphicFramePr>
          <p:cNvPr id="73" name="Google Shape;73;p22"/>
          <p:cNvGraphicFramePr/>
          <p:nvPr/>
        </p:nvGraphicFramePr>
        <p:xfrm>
          <a:off x="0" y="-6350"/>
          <a:ext cx="12192000" cy="6867526"/>
        </p:xfrm>
        <a:graphic>
          <a:graphicData uri="http://schemas.openxmlformats.org/presentationml/2006/ole">
            <mc:AlternateContent>
              <mc:Choice Requires="v">
                <p:oleObj r:id="rId3" imgH="6867526" imgW="12192000" progId="" spid="_x0000_s1">
                  <p:embed/>
                </p:oleObj>
              </mc:Choice>
              <mc:Fallback>
                <p:oleObj r:id="rId4" imgH="6867526" imgW="12192000" progId="">
                  <p:embed/>
                  <p:pic>
                    <p:nvPicPr>
                      <p:cNvPr id="73" name="Google Shape;73;p22"/>
                      <p:cNvPicPr preferRelativeResize="0"/>
                      <p:nvPr/>
                    </p:nvPicPr>
                    <p:blipFill rotWithShape="1">
                      <a:blip r:embed="rId5">
                        <a:alphaModFix/>
                      </a:blip>
                      <a:srcRect b="0" l="0" r="0" t="0"/>
                      <a:stretch/>
                    </p:blipFill>
                    <p:spPr>
                      <a:xfrm>
                        <a:off x="0" y="-6350"/>
                        <a:ext cx="12192000" cy="6867526"/>
                      </a:xfrm>
                      <a:prstGeom prst="rect">
                        <a:avLst/>
                      </a:prstGeom>
                      <a:noFill/>
                      <a:ln>
                        <a:noFill/>
                      </a:ln>
                    </p:spPr>
                  </p:pic>
                </p:oleObj>
              </mc:Fallback>
            </mc:AlternateContent>
          </a:graphicData>
        </a:graphic>
      </p:graphicFrame>
      <p:sp>
        <p:nvSpPr>
          <p:cNvPr id="74" name="Google Shape;74;p22"/>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 name="Google Shape;75;p22"/>
          <p:cNvSpPr/>
          <p:nvPr/>
        </p:nvSpPr>
        <p:spPr>
          <a:xfrm>
            <a:off x="2091765"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 name="Google Shape;76;p22"/>
          <p:cNvSpPr txBox="1"/>
          <p:nvPr>
            <p:ph type="ctrTitle"/>
          </p:nvPr>
        </p:nvSpPr>
        <p:spPr>
          <a:xfrm>
            <a:off x="2091765" y="1343857"/>
            <a:ext cx="6581117"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2"/>
          <p:cNvSpPr txBox="1"/>
          <p:nvPr>
            <p:ph idx="1" type="body"/>
          </p:nvPr>
        </p:nvSpPr>
        <p:spPr>
          <a:xfrm>
            <a:off x="2091765" y="5299457"/>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78" name="Google Shape;78;p22"/>
          <p:cNvSpPr txBox="1"/>
          <p:nvPr>
            <p:ph idx="2" type="body"/>
          </p:nvPr>
        </p:nvSpPr>
        <p:spPr>
          <a:xfrm>
            <a:off x="2091765" y="5732107"/>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bg>
      <p:bgPr>
        <a:solidFill>
          <a:srgbClr val="470A68"/>
        </a:solidFill>
      </p:bgPr>
    </p:bg>
    <p:spTree>
      <p:nvGrpSpPr>
        <p:cNvPr id="79" name="Shape 79"/>
        <p:cNvGrpSpPr/>
        <p:nvPr/>
      </p:nvGrpSpPr>
      <p:grpSpPr>
        <a:xfrm>
          <a:off x="0" y="0"/>
          <a:ext cx="0" cy="0"/>
          <a:chOff x="0" y="0"/>
          <a:chExt cx="0" cy="0"/>
        </a:xfrm>
      </p:grpSpPr>
      <p:sp>
        <p:nvSpPr>
          <p:cNvPr id="80" name="Google Shape;80;p2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2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lt1"/>
                </a:solidFill>
                <a:latin typeface="Arial"/>
                <a:ea typeface="Arial"/>
                <a:cs typeface="Arial"/>
                <a:sym typeface="Arial"/>
              </a:rPr>
              <a:t>‹#›</a:t>
            </a:fld>
            <a:endParaRPr b="0" i="0" sz="1000" u="none" cap="none" strike="noStrike">
              <a:solidFill>
                <a:schemeClr val="lt1"/>
              </a:solidFill>
              <a:latin typeface="Arial"/>
              <a:ea typeface="Arial"/>
              <a:cs typeface="Arial"/>
              <a:sym typeface="Arial"/>
            </a:endParaRPr>
          </a:p>
        </p:txBody>
      </p:sp>
      <p:sp>
        <p:nvSpPr>
          <p:cNvPr id="82" name="Google Shape;82;p2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600"/>
              <a:buFont typeface="Arial"/>
              <a:buNone/>
            </a:pPr>
            <a:r>
              <a:rPr b="0" i="0" lang="en-US" sz="600" u="none" cap="none" strike="noStrike">
                <a:solidFill>
                  <a:schemeClr val="lt1"/>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chemeClr val="lt1"/>
              </a:solidFill>
              <a:latin typeface="Arial"/>
              <a:ea typeface="Arial"/>
              <a:cs typeface="Arial"/>
              <a:sym typeface="Arial"/>
            </a:endParaRPr>
          </a:p>
        </p:txBody>
      </p:sp>
      <p:sp>
        <p:nvSpPr>
          <p:cNvPr id="83" name="Google Shape;83;p2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84" name="Shape 84"/>
        <p:cNvGrpSpPr/>
        <p:nvPr/>
      </p:nvGrpSpPr>
      <p:grpSpPr>
        <a:xfrm>
          <a:off x="0" y="0"/>
          <a:ext cx="0" cy="0"/>
          <a:chOff x="0" y="0"/>
          <a:chExt cx="0" cy="0"/>
        </a:xfrm>
      </p:grpSpPr>
      <p:pic>
        <p:nvPicPr>
          <p:cNvPr id="85" name="Google Shape;85;p24"/>
          <p:cNvPicPr preferRelativeResize="0"/>
          <p:nvPr/>
        </p:nvPicPr>
        <p:blipFill rotWithShape="1">
          <a:blip r:embed="rId2">
            <a:alphaModFix/>
          </a:blip>
          <a:srcRect b="0" l="0" r="0" t="0"/>
          <a:stretch/>
        </p:blipFill>
        <p:spPr>
          <a:xfrm>
            <a:off x="0" y="0"/>
            <a:ext cx="12192000" cy="2828925"/>
          </a:xfrm>
          <a:prstGeom prst="rect">
            <a:avLst/>
          </a:prstGeom>
          <a:noFill/>
          <a:ln>
            <a:noFill/>
          </a:ln>
        </p:spPr>
      </p:pic>
      <p:sp>
        <p:nvSpPr>
          <p:cNvPr id="86" name="Google Shape;86;p24"/>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 name="Google Shape;87;p24"/>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chemeClr val="lt1"/>
              </a:buClr>
              <a:buSzPts val="4200"/>
              <a:buFont typeface="Arial"/>
              <a:buNone/>
              <a:defRPr sz="42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4"/>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89" name="Shape 89"/>
        <p:cNvGrpSpPr/>
        <p:nvPr/>
      </p:nvGrpSpPr>
      <p:grpSpPr>
        <a:xfrm>
          <a:off x="0" y="0"/>
          <a:ext cx="0" cy="0"/>
          <a:chOff x="0" y="0"/>
          <a:chExt cx="0" cy="0"/>
        </a:xfrm>
      </p:grpSpPr>
      <p:grpSp>
        <p:nvGrpSpPr>
          <p:cNvPr id="90" name="Google Shape;90;p25"/>
          <p:cNvGrpSpPr/>
          <p:nvPr/>
        </p:nvGrpSpPr>
        <p:grpSpPr>
          <a:xfrm>
            <a:off x="0" y="0"/>
            <a:ext cx="12192000" cy="2828925"/>
            <a:chOff x="0" y="669852"/>
            <a:chExt cx="12192000" cy="2828925"/>
          </a:xfrm>
        </p:grpSpPr>
        <p:pic>
          <p:nvPicPr>
            <p:cNvPr descr="A picture containing sitting, water, kitchen, table&#10;&#10;Description automatically generated" id="91" name="Google Shape;91;p25"/>
            <p:cNvPicPr preferRelativeResize="0"/>
            <p:nvPr/>
          </p:nvPicPr>
          <p:blipFill rotWithShape="1">
            <a:blip r:embed="rId2">
              <a:alphaModFix/>
            </a:blip>
            <a:srcRect b="0" l="0" r="0" t="0"/>
            <a:stretch/>
          </p:blipFill>
          <p:spPr>
            <a:xfrm>
              <a:off x="6751674" y="669852"/>
              <a:ext cx="5440326" cy="2828925"/>
            </a:xfrm>
            <a:prstGeom prst="rect">
              <a:avLst/>
            </a:prstGeom>
            <a:noFill/>
            <a:ln>
              <a:noFill/>
            </a:ln>
          </p:spPr>
        </p:pic>
        <p:pic>
          <p:nvPicPr>
            <p:cNvPr descr="A picture containing sitting, water, kitchen, table&#10;&#10;Description automatically generated" id="92" name="Google Shape;92;p25"/>
            <p:cNvPicPr preferRelativeResize="0"/>
            <p:nvPr/>
          </p:nvPicPr>
          <p:blipFill rotWithShape="1">
            <a:blip r:embed="rId3">
              <a:alphaModFix/>
            </a:blip>
            <a:srcRect b="0" l="0" r="0" t="0"/>
            <a:stretch/>
          </p:blipFill>
          <p:spPr>
            <a:xfrm>
              <a:off x="0" y="669852"/>
              <a:ext cx="7793665" cy="2828925"/>
            </a:xfrm>
            <a:prstGeom prst="rect">
              <a:avLst/>
            </a:prstGeom>
            <a:noFill/>
            <a:ln>
              <a:noFill/>
            </a:ln>
          </p:spPr>
        </p:pic>
      </p:grpSp>
      <p:sp>
        <p:nvSpPr>
          <p:cNvPr id="93" name="Google Shape;93;p25"/>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4" name="Google Shape;94;p25"/>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5"/>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96" name="Shape 96"/>
        <p:cNvGrpSpPr/>
        <p:nvPr/>
      </p:nvGrpSpPr>
      <p:grpSpPr>
        <a:xfrm>
          <a:off x="0" y="0"/>
          <a:ext cx="0" cy="0"/>
          <a:chOff x="0" y="0"/>
          <a:chExt cx="0" cy="0"/>
        </a:xfrm>
      </p:grpSpPr>
      <p:grpSp>
        <p:nvGrpSpPr>
          <p:cNvPr id="97" name="Google Shape;97;p26"/>
          <p:cNvGrpSpPr/>
          <p:nvPr/>
        </p:nvGrpSpPr>
        <p:grpSpPr>
          <a:xfrm>
            <a:off x="0" y="0"/>
            <a:ext cx="12192000" cy="2828925"/>
            <a:chOff x="0" y="0"/>
            <a:chExt cx="12192000" cy="2828925"/>
          </a:xfrm>
        </p:grpSpPr>
        <p:pic>
          <p:nvPicPr>
            <p:cNvPr descr="A picture containing water, cellphone&#10;&#10;Description automatically generated" id="98" name="Google Shape;98;p26"/>
            <p:cNvPicPr preferRelativeResize="0"/>
            <p:nvPr/>
          </p:nvPicPr>
          <p:blipFill rotWithShape="1">
            <a:blip r:embed="rId2">
              <a:alphaModFix/>
            </a:blip>
            <a:srcRect b="0" l="0" r="0" t="0"/>
            <a:stretch/>
          </p:blipFill>
          <p:spPr>
            <a:xfrm>
              <a:off x="4575663" y="0"/>
              <a:ext cx="7616337" cy="2828925"/>
            </a:xfrm>
            <a:prstGeom prst="rect">
              <a:avLst/>
            </a:prstGeom>
            <a:noFill/>
            <a:ln>
              <a:noFill/>
            </a:ln>
          </p:spPr>
        </p:pic>
        <p:pic>
          <p:nvPicPr>
            <p:cNvPr descr="A picture containing water, cellphone&#10;&#10;Description automatically generated" id="99" name="Google Shape;99;p26"/>
            <p:cNvPicPr preferRelativeResize="0"/>
            <p:nvPr/>
          </p:nvPicPr>
          <p:blipFill rotWithShape="1">
            <a:blip r:embed="rId3">
              <a:alphaModFix/>
            </a:blip>
            <a:srcRect b="0" l="0" r="0" t="0"/>
            <a:stretch/>
          </p:blipFill>
          <p:spPr>
            <a:xfrm>
              <a:off x="0" y="0"/>
              <a:ext cx="5241851" cy="2828925"/>
            </a:xfrm>
            <a:prstGeom prst="rect">
              <a:avLst/>
            </a:prstGeom>
            <a:noFill/>
            <a:ln>
              <a:noFill/>
            </a:ln>
          </p:spPr>
        </p:pic>
      </p:grpSp>
      <p:sp>
        <p:nvSpPr>
          <p:cNvPr id="100" name="Google Shape;100;p26"/>
          <p:cNvSpPr/>
          <p:nvPr/>
        </p:nvSpPr>
        <p:spPr>
          <a:xfrm>
            <a:off x="998460" y="524433"/>
            <a:ext cx="813407" cy="330877"/>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 name="Google Shape;101;p26"/>
          <p:cNvSpPr txBox="1"/>
          <p:nvPr>
            <p:ph type="ctrTitle"/>
          </p:nvPr>
        </p:nvSpPr>
        <p:spPr>
          <a:xfrm>
            <a:off x="998459" y="1343857"/>
            <a:ext cx="7667075" cy="549381"/>
          </a:xfrm>
          <a:prstGeom prst="rect">
            <a:avLst/>
          </a:prstGeom>
          <a:noFill/>
          <a:ln>
            <a:noFill/>
          </a:ln>
        </p:spPr>
        <p:txBody>
          <a:bodyPr anchorCtr="0" anchor="t" bIns="0" lIns="0" spcFirstLastPara="1" rIns="0" wrap="square" tIns="0">
            <a:spAutoFit/>
          </a:bodyPr>
          <a:lstStyle>
            <a:lvl1pPr lvl="0" algn="l">
              <a:lnSpc>
                <a:spcPct val="85000"/>
              </a:lnSpc>
              <a:spcBef>
                <a:spcPts val="0"/>
              </a:spcBef>
              <a:spcAft>
                <a:spcPts val="0"/>
              </a:spcAft>
              <a:buClr>
                <a:srgbClr val="00338D"/>
              </a:buClr>
              <a:buSzPts val="4200"/>
              <a:buFont typeface="Arial"/>
              <a:buNone/>
              <a:defRPr sz="4200">
                <a:solidFill>
                  <a:srgbClr val="00338D"/>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6"/>
          <p:cNvSpPr txBox="1"/>
          <p:nvPr>
            <p:ph idx="1" type="body"/>
          </p:nvPr>
        </p:nvSpPr>
        <p:spPr>
          <a:xfrm>
            <a:off x="998459" y="2170581"/>
            <a:ext cx="7667075"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00338D"/>
              </a:buClr>
              <a:buSzPts val="1100"/>
              <a:buFont typeface="Arial"/>
              <a:buNone/>
              <a:defRPr sz="1100">
                <a:solidFill>
                  <a:srgbClr val="00338D"/>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Supertitle">
  <p:cSld name="Title Only with Supertitle">
    <p:spTree>
      <p:nvGrpSpPr>
        <p:cNvPr id="103" name="Shape 103"/>
        <p:cNvGrpSpPr/>
        <p:nvPr/>
      </p:nvGrpSpPr>
      <p:grpSpPr>
        <a:xfrm>
          <a:off x="0" y="0"/>
          <a:ext cx="0" cy="0"/>
          <a:chOff x="0" y="0"/>
          <a:chExt cx="0" cy="0"/>
        </a:xfrm>
      </p:grpSpPr>
      <p:sp>
        <p:nvSpPr>
          <p:cNvPr id="104" name="Google Shape;104;p27"/>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7"/>
          <p:cNvSpPr txBox="1"/>
          <p:nvPr>
            <p:ph idx="1"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TWO COLUMN TEXT">
    <p:spTree>
      <p:nvGrpSpPr>
        <p:cNvPr id="106" name="Shape 106"/>
        <p:cNvGrpSpPr/>
        <p:nvPr/>
      </p:nvGrpSpPr>
      <p:grpSpPr>
        <a:xfrm>
          <a:off x="0" y="0"/>
          <a:ext cx="0" cy="0"/>
          <a:chOff x="0" y="0"/>
          <a:chExt cx="0" cy="0"/>
        </a:xfrm>
      </p:grpSpPr>
      <p:sp>
        <p:nvSpPr>
          <p:cNvPr id="107" name="Google Shape;107;p29"/>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9"/>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09" name="Google Shape;109;p29"/>
          <p:cNvSpPr txBox="1"/>
          <p:nvPr>
            <p:ph idx="2" type="body"/>
          </p:nvPr>
        </p:nvSpPr>
        <p:spPr>
          <a:xfrm>
            <a:off x="62208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IMAGE OR CHART">
  <p:cSld name="TEXT WITH IMAGE OR CHART">
    <p:spTree>
      <p:nvGrpSpPr>
        <p:cNvPr id="110" name="Shape 110"/>
        <p:cNvGrpSpPr/>
        <p:nvPr/>
      </p:nvGrpSpPr>
      <p:grpSpPr>
        <a:xfrm>
          <a:off x="0" y="0"/>
          <a:ext cx="0" cy="0"/>
          <a:chOff x="0" y="0"/>
          <a:chExt cx="0" cy="0"/>
        </a:xfrm>
      </p:grpSpPr>
      <p:sp>
        <p:nvSpPr>
          <p:cNvPr id="111" name="Google Shape;111;p30"/>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0"/>
          <p:cNvSpPr txBox="1"/>
          <p:nvPr>
            <p:ph idx="1" type="body"/>
          </p:nvPr>
        </p:nvSpPr>
        <p:spPr>
          <a:xfrm>
            <a:off x="1003200" y="1330126"/>
            <a:ext cx="49680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3" name="Google Shape;113;p30"/>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7" name="Shape 17"/>
        <p:cNvGrpSpPr/>
        <p:nvPr/>
      </p:nvGrpSpPr>
      <p:grpSpPr>
        <a:xfrm>
          <a:off x="0" y="0"/>
          <a:ext cx="0" cy="0"/>
          <a:chOff x="0" y="0"/>
          <a:chExt cx="0" cy="0"/>
        </a:xfrm>
      </p:grpSpPr>
      <p:sp>
        <p:nvSpPr>
          <p:cNvPr id="18" name="Google Shape;18;p15"/>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9" name="Google Shape;19;p15"/>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CHART TEXT">
  <p:cSld name="3 COLUMN CHART TEXT">
    <p:spTree>
      <p:nvGrpSpPr>
        <p:cNvPr id="114" name="Shape 114"/>
        <p:cNvGrpSpPr/>
        <p:nvPr/>
      </p:nvGrpSpPr>
      <p:grpSpPr>
        <a:xfrm>
          <a:off x="0" y="0"/>
          <a:ext cx="0" cy="0"/>
          <a:chOff x="0" y="0"/>
          <a:chExt cx="0" cy="0"/>
        </a:xfrm>
      </p:grpSpPr>
      <p:sp>
        <p:nvSpPr>
          <p:cNvPr id="115" name="Google Shape;115;p33"/>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33"/>
          <p:cNvSpPr/>
          <p:nvPr>
            <p:ph idx="2" type="chart"/>
          </p:nvPr>
        </p:nvSpPr>
        <p:spPr>
          <a:xfrm>
            <a:off x="45504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33"/>
          <p:cNvSpPr/>
          <p:nvPr>
            <p:ph idx="3" type="chart"/>
          </p:nvPr>
        </p:nvSpPr>
        <p:spPr>
          <a:xfrm>
            <a:off x="1003200" y="1331360"/>
            <a:ext cx="3187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33"/>
          <p:cNvSpPr txBox="1"/>
          <p:nvPr>
            <p:ph idx="1" type="body"/>
          </p:nvPr>
        </p:nvSpPr>
        <p:spPr>
          <a:xfrm>
            <a:off x="10032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19" name="Google Shape;119;p33"/>
          <p:cNvSpPr/>
          <p:nvPr>
            <p:ph idx="4" type="chart"/>
          </p:nvPr>
        </p:nvSpPr>
        <p:spPr>
          <a:xfrm>
            <a:off x="8049600" y="1331360"/>
            <a:ext cx="3139200" cy="2134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33"/>
          <p:cNvSpPr txBox="1"/>
          <p:nvPr>
            <p:ph idx="5" type="body"/>
          </p:nvPr>
        </p:nvSpPr>
        <p:spPr>
          <a:xfrm>
            <a:off x="45024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1" name="Google Shape;121;p33"/>
          <p:cNvSpPr txBox="1"/>
          <p:nvPr>
            <p:ph idx="6" type="body"/>
          </p:nvPr>
        </p:nvSpPr>
        <p:spPr>
          <a:xfrm>
            <a:off x="8001600" y="3742126"/>
            <a:ext cx="3187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IVE COLUMN">
  <p:cSld name="PROCESS FIVE COLUMN">
    <p:spTree>
      <p:nvGrpSpPr>
        <p:cNvPr id="122" name="Shape 122"/>
        <p:cNvGrpSpPr/>
        <p:nvPr/>
      </p:nvGrpSpPr>
      <p:grpSpPr>
        <a:xfrm>
          <a:off x="0" y="0"/>
          <a:ext cx="0" cy="0"/>
          <a:chOff x="0" y="0"/>
          <a:chExt cx="0" cy="0"/>
        </a:xfrm>
      </p:grpSpPr>
      <p:sp>
        <p:nvSpPr>
          <p:cNvPr id="123" name="Google Shape;123;p34"/>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4"/>
          <p:cNvSpPr txBox="1"/>
          <p:nvPr>
            <p:ph idx="1" type="body"/>
          </p:nvPr>
        </p:nvSpPr>
        <p:spPr>
          <a:xfrm>
            <a:off x="10032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5" name="Google Shape;125;p34"/>
          <p:cNvSpPr txBox="1"/>
          <p:nvPr>
            <p:ph idx="2" type="body"/>
          </p:nvPr>
        </p:nvSpPr>
        <p:spPr>
          <a:xfrm>
            <a:off x="30804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6" name="Google Shape;126;p34"/>
          <p:cNvSpPr txBox="1"/>
          <p:nvPr>
            <p:ph idx="3" type="body"/>
          </p:nvPr>
        </p:nvSpPr>
        <p:spPr>
          <a:xfrm>
            <a:off x="51576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7" name="Google Shape;127;p34"/>
          <p:cNvSpPr txBox="1"/>
          <p:nvPr>
            <p:ph idx="4" type="body"/>
          </p:nvPr>
        </p:nvSpPr>
        <p:spPr>
          <a:xfrm>
            <a:off x="72348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8" name="Google Shape;128;p34"/>
          <p:cNvSpPr/>
          <p:nvPr>
            <p:ph idx="5" type="body"/>
          </p:nvPr>
        </p:nvSpPr>
        <p:spPr>
          <a:xfrm>
            <a:off x="1003200" y="1322388"/>
            <a:ext cx="18768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29" name="Google Shape;129;p34"/>
          <p:cNvSpPr/>
          <p:nvPr>
            <p:ph idx="6" type="body"/>
          </p:nvPr>
        </p:nvSpPr>
        <p:spPr>
          <a:xfrm>
            <a:off x="30804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0" name="Google Shape;130;p34"/>
          <p:cNvSpPr/>
          <p:nvPr>
            <p:ph idx="7" type="body"/>
          </p:nvPr>
        </p:nvSpPr>
        <p:spPr>
          <a:xfrm>
            <a:off x="51576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1" name="Google Shape;131;p34"/>
          <p:cNvSpPr/>
          <p:nvPr>
            <p:ph idx="8" type="body"/>
          </p:nvPr>
        </p:nvSpPr>
        <p:spPr>
          <a:xfrm>
            <a:off x="72348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2" name="Google Shape;132;p34"/>
          <p:cNvSpPr/>
          <p:nvPr>
            <p:ph idx="9" type="body"/>
          </p:nvPr>
        </p:nvSpPr>
        <p:spPr>
          <a:xfrm>
            <a:off x="9312000" y="1322388"/>
            <a:ext cx="18768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3" name="Google Shape;133;p34"/>
          <p:cNvSpPr txBox="1"/>
          <p:nvPr>
            <p:ph idx="13" type="body"/>
          </p:nvPr>
        </p:nvSpPr>
        <p:spPr>
          <a:xfrm>
            <a:off x="9312000" y="2172526"/>
            <a:ext cx="18768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FOUR COLUMN">
  <p:cSld name="PROCESS FOUR COLUMN">
    <p:spTree>
      <p:nvGrpSpPr>
        <p:cNvPr id="134" name="Shape 134"/>
        <p:cNvGrpSpPr/>
        <p:nvPr/>
      </p:nvGrpSpPr>
      <p:grpSpPr>
        <a:xfrm>
          <a:off x="0" y="0"/>
          <a:ext cx="0" cy="0"/>
          <a:chOff x="0" y="0"/>
          <a:chExt cx="0" cy="0"/>
        </a:xfrm>
      </p:grpSpPr>
      <p:sp>
        <p:nvSpPr>
          <p:cNvPr id="135" name="Google Shape;135;p35"/>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35"/>
          <p:cNvSpPr txBox="1"/>
          <p:nvPr>
            <p:ph idx="1" type="body"/>
          </p:nvPr>
        </p:nvSpPr>
        <p:spPr>
          <a:xfrm>
            <a:off x="10032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7" name="Google Shape;137;p35"/>
          <p:cNvSpPr txBox="1"/>
          <p:nvPr>
            <p:ph idx="2" type="body"/>
          </p:nvPr>
        </p:nvSpPr>
        <p:spPr>
          <a:xfrm>
            <a:off x="36160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8" name="Google Shape;138;p35"/>
          <p:cNvSpPr txBox="1"/>
          <p:nvPr>
            <p:ph idx="3" type="body"/>
          </p:nvPr>
        </p:nvSpPr>
        <p:spPr>
          <a:xfrm>
            <a:off x="62288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39" name="Google Shape;139;p35"/>
          <p:cNvSpPr txBox="1"/>
          <p:nvPr>
            <p:ph idx="4" type="body"/>
          </p:nvPr>
        </p:nvSpPr>
        <p:spPr>
          <a:xfrm>
            <a:off x="8841600" y="2172526"/>
            <a:ext cx="2347200" cy="3704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400"/>
              <a:buFont typeface="Arial"/>
              <a:buNone/>
              <a:defRPr sz="1400"/>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0" name="Google Shape;140;p35"/>
          <p:cNvSpPr/>
          <p:nvPr>
            <p:ph idx="5" type="body"/>
          </p:nvPr>
        </p:nvSpPr>
        <p:spPr>
          <a:xfrm>
            <a:off x="994833" y="1322388"/>
            <a:ext cx="2347200" cy="604800"/>
          </a:xfrm>
          <a:prstGeom prst="homePlate">
            <a:avLst>
              <a:gd fmla="val 31970"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1" name="Google Shape;141;p35"/>
          <p:cNvSpPr/>
          <p:nvPr>
            <p:ph idx="6" type="body"/>
          </p:nvPr>
        </p:nvSpPr>
        <p:spPr>
          <a:xfrm>
            <a:off x="3610422"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2" name="Google Shape;142;p35"/>
          <p:cNvSpPr/>
          <p:nvPr>
            <p:ph idx="7" type="body"/>
          </p:nvPr>
        </p:nvSpPr>
        <p:spPr>
          <a:xfrm>
            <a:off x="6226011"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3" name="Google Shape;143;p35"/>
          <p:cNvSpPr/>
          <p:nvPr>
            <p:ph idx="8" type="body"/>
          </p:nvPr>
        </p:nvSpPr>
        <p:spPr>
          <a:xfrm>
            <a:off x="8841600" y="1322388"/>
            <a:ext cx="2347200" cy="604800"/>
          </a:xfrm>
          <a:prstGeom prst="chevron">
            <a:avLst>
              <a:gd fmla="val 31101" name="adj"/>
            </a:avLst>
          </a:prstGeom>
          <a:solidFill>
            <a:schemeClr val="dk2"/>
          </a:solidFill>
          <a:ln>
            <a:noFill/>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sz="1400">
                <a:solidFill>
                  <a:schemeClr val="lt1"/>
                </a:solidFill>
              </a:defRPr>
            </a:lvl1pPr>
            <a:lvl2pPr indent="-228600" lvl="1" marL="914400" algn="l">
              <a:lnSpc>
                <a:spcPct val="100000"/>
              </a:lnSpc>
              <a:spcBef>
                <a:spcPts val="600"/>
              </a:spcBef>
              <a:spcAft>
                <a:spcPts val="0"/>
              </a:spcAft>
              <a:buClr>
                <a:schemeClr val="lt1"/>
              </a:buClr>
              <a:buSzPts val="1400"/>
              <a:buFont typeface="Arial"/>
              <a:buNone/>
              <a:defRPr sz="1400">
                <a:solidFill>
                  <a:schemeClr val="lt1"/>
                </a:solidFill>
              </a:defRPr>
            </a:lvl2pPr>
            <a:lvl3pPr indent="-317500" lvl="2" marL="1371600" algn="l">
              <a:lnSpc>
                <a:spcPct val="100000"/>
              </a:lnSpc>
              <a:spcBef>
                <a:spcPts val="600"/>
              </a:spcBef>
              <a:spcAft>
                <a:spcPts val="0"/>
              </a:spcAft>
              <a:buSzPts val="1400"/>
              <a:buChar char="—"/>
              <a:defRPr sz="1400">
                <a:solidFill>
                  <a:schemeClr val="lt1"/>
                </a:solidFill>
              </a:defRPr>
            </a:lvl3pPr>
            <a:lvl4pPr indent="-317500" lvl="3" marL="1828800" algn="l">
              <a:lnSpc>
                <a:spcPct val="100000"/>
              </a:lnSpc>
              <a:spcBef>
                <a:spcPts val="600"/>
              </a:spcBef>
              <a:spcAft>
                <a:spcPts val="0"/>
              </a:spcAft>
              <a:buSzPts val="1400"/>
              <a:buChar char="-"/>
              <a:defRPr sz="1400">
                <a:solidFill>
                  <a:schemeClr val="lt1"/>
                </a:solidFill>
              </a:defRPr>
            </a:lvl4pPr>
            <a:lvl5pPr indent="-317500" lvl="4" marL="2286000" algn="l">
              <a:lnSpc>
                <a:spcPct val="100000"/>
              </a:lnSpc>
              <a:spcBef>
                <a:spcPts val="600"/>
              </a:spcBef>
              <a:spcAft>
                <a:spcPts val="0"/>
              </a:spcAft>
              <a:buSzPts val="1400"/>
              <a:buChar char="—"/>
              <a:defRPr sz="14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WITH CENTER">
  <p:cSld name="QUAD WITH CENTER">
    <p:spTree>
      <p:nvGrpSpPr>
        <p:cNvPr id="144" name="Shape 144"/>
        <p:cNvGrpSpPr/>
        <p:nvPr/>
      </p:nvGrpSpPr>
      <p:grpSpPr>
        <a:xfrm>
          <a:off x="0" y="0"/>
          <a:ext cx="0" cy="0"/>
          <a:chOff x="0" y="0"/>
          <a:chExt cx="0" cy="0"/>
        </a:xfrm>
      </p:grpSpPr>
      <p:sp>
        <p:nvSpPr>
          <p:cNvPr id="145" name="Google Shape;145;p36"/>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36"/>
          <p:cNvSpPr/>
          <p:nvPr>
            <p:ph idx="1" type="body"/>
          </p:nvPr>
        </p:nvSpPr>
        <p:spPr>
          <a:xfrm>
            <a:off x="5306559" y="2757950"/>
            <a:ext cx="1660995" cy="1659600"/>
          </a:xfrm>
          <a:prstGeom prst="ellipse">
            <a:avLst/>
          </a:prstGeom>
          <a:solidFill>
            <a:schemeClr val="accent1"/>
          </a:solidFill>
          <a:ln>
            <a:noFill/>
          </a:ln>
        </p:spPr>
        <p:txBody>
          <a:bodyPr anchorCtr="1" anchor="ctr" bIns="54000" lIns="54000" spcFirstLastPara="1" rIns="54000" wrap="square" tIns="54000">
            <a:noAutofit/>
          </a:bodyPr>
          <a:lstStyle>
            <a:lvl1pPr indent="-228600" lvl="0" marL="457200" algn="ctr">
              <a:lnSpc>
                <a:spcPct val="100000"/>
              </a:lnSpc>
              <a:spcBef>
                <a:spcPts val="0"/>
              </a:spcBef>
              <a:spcAft>
                <a:spcPts val="0"/>
              </a:spcAft>
              <a:buClr>
                <a:schemeClr val="lt1"/>
              </a:buClr>
              <a:buSzPts val="1400"/>
              <a:buFont typeface="Arial"/>
              <a:buNone/>
              <a:defRPr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7" name="Google Shape;147;p36"/>
          <p:cNvSpPr txBox="1"/>
          <p:nvPr>
            <p:ph idx="2" type="body"/>
          </p:nvPr>
        </p:nvSpPr>
        <p:spPr>
          <a:xfrm>
            <a:off x="1003347"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8" name="Google Shape;148;p36"/>
          <p:cNvSpPr txBox="1"/>
          <p:nvPr>
            <p:ph idx="3" type="body"/>
          </p:nvPr>
        </p:nvSpPr>
        <p:spPr>
          <a:xfrm>
            <a:off x="1003347" y="4015250"/>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200"/>
              <a:buFont typeface="Arial"/>
              <a:buNone/>
              <a:defRPr b="1" sz="12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49" name="Google Shape;149;p36"/>
          <p:cNvSpPr txBox="1"/>
          <p:nvPr>
            <p:ph idx="4" type="body"/>
          </p:nvPr>
        </p:nvSpPr>
        <p:spPr>
          <a:xfrm>
            <a:off x="7344001" y="1322388"/>
            <a:ext cx="3847695" cy="388800"/>
          </a:xfrm>
          <a:prstGeom prst="rect">
            <a:avLst/>
          </a:prstGeom>
          <a:solidFill>
            <a:schemeClr val="dk2"/>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0" name="Google Shape;150;p36"/>
          <p:cNvSpPr txBox="1"/>
          <p:nvPr>
            <p:ph idx="5" type="body"/>
          </p:nvPr>
        </p:nvSpPr>
        <p:spPr>
          <a:xfrm>
            <a:off x="7344001" y="4015250"/>
            <a:ext cx="3847695" cy="388800"/>
          </a:xfrm>
          <a:prstGeom prst="rect">
            <a:avLst/>
          </a:prstGeom>
          <a:solidFill>
            <a:srgbClr val="00338D"/>
          </a:solidFill>
          <a:ln cap="flat" cmpd="sng" w="12700">
            <a:solidFill>
              <a:srgbClr val="00338D"/>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400"/>
              <a:buFont typeface="Arial"/>
              <a:buNone/>
              <a:defRPr b="1" sz="14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23850" lvl="4" marL="2286000" algn="l">
              <a:lnSpc>
                <a:spcPct val="100000"/>
              </a:lnSpc>
              <a:spcBef>
                <a:spcPts val="600"/>
              </a:spcBef>
              <a:spcAft>
                <a:spcPts val="0"/>
              </a:spcAft>
              <a:buSzPts val="1500"/>
              <a:buChar char="—"/>
              <a:defRPr/>
            </a:lvl5pPr>
            <a:lvl6pPr indent="-323850" lvl="5" marL="2743200" algn="l">
              <a:lnSpc>
                <a:spcPct val="100000"/>
              </a:lnSpc>
              <a:spcBef>
                <a:spcPts val="600"/>
              </a:spcBef>
              <a:spcAft>
                <a:spcPts val="0"/>
              </a:spcAft>
              <a:buSzPts val="1500"/>
              <a:buChar char="-"/>
              <a:defRPr/>
            </a:lvl6pPr>
            <a:lvl7pPr indent="-323850" lvl="6" marL="3200400" algn="l">
              <a:lnSpc>
                <a:spcPct val="100000"/>
              </a:lnSpc>
              <a:spcBef>
                <a:spcPts val="600"/>
              </a:spcBef>
              <a:spcAft>
                <a:spcPts val="0"/>
              </a:spcAft>
              <a:buSzPts val="1500"/>
              <a:buChar char="—"/>
              <a:defRPr/>
            </a:lvl7pPr>
            <a:lvl8pPr indent="-323850" lvl="7" marL="3657600" algn="l">
              <a:lnSpc>
                <a:spcPct val="100000"/>
              </a:lnSpc>
              <a:spcBef>
                <a:spcPts val="600"/>
              </a:spcBef>
              <a:spcAft>
                <a:spcPts val="0"/>
              </a:spcAft>
              <a:buSzPts val="15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1" name="Google Shape;151;p36"/>
          <p:cNvSpPr/>
          <p:nvPr/>
        </p:nvSpPr>
        <p:spPr>
          <a:xfrm rot="2700000">
            <a:off x="5088625"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6"/>
          <p:cNvSpPr txBox="1"/>
          <p:nvPr/>
        </p:nvSpPr>
        <p:spPr>
          <a:xfrm rot="-8100000">
            <a:off x="5106205"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53" name="Google Shape;153;p36"/>
          <p:cNvSpPr txBox="1"/>
          <p:nvPr>
            <p:ph idx="6" type="body"/>
          </p:nvPr>
        </p:nvSpPr>
        <p:spPr>
          <a:xfrm>
            <a:off x="1003347"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4" name="Google Shape;154;p36"/>
          <p:cNvSpPr txBox="1"/>
          <p:nvPr>
            <p:ph idx="7" type="body"/>
          </p:nvPr>
        </p:nvSpPr>
        <p:spPr>
          <a:xfrm>
            <a:off x="1003347"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5" name="Google Shape;155;p36"/>
          <p:cNvSpPr txBox="1"/>
          <p:nvPr>
            <p:ph idx="8" type="body"/>
          </p:nvPr>
        </p:nvSpPr>
        <p:spPr>
          <a:xfrm>
            <a:off x="7342095" y="1718873"/>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6" name="Google Shape;156;p36"/>
          <p:cNvSpPr txBox="1"/>
          <p:nvPr>
            <p:ph idx="9" type="body"/>
          </p:nvPr>
        </p:nvSpPr>
        <p:spPr>
          <a:xfrm>
            <a:off x="7342095" y="4404050"/>
            <a:ext cx="3849600" cy="1472876"/>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400"/>
              <a:buFont typeface="Arial"/>
              <a:buNone/>
              <a:defRPr sz="1400">
                <a:latin typeface="Arial"/>
                <a:ea typeface="Arial"/>
                <a:cs typeface="Arial"/>
                <a:sym typeface="Arial"/>
              </a:defRPr>
            </a:lvl1pPr>
            <a:lvl2pPr indent="-228600" lvl="1" marL="914400" algn="l">
              <a:lnSpc>
                <a:spcPct val="100000"/>
              </a:lnSpc>
              <a:spcBef>
                <a:spcPts val="600"/>
              </a:spcBef>
              <a:spcAft>
                <a:spcPts val="0"/>
              </a:spcAft>
              <a:buClr>
                <a:schemeClr val="dk2"/>
              </a:buClr>
              <a:buSzPts val="1400"/>
              <a:buFont typeface="Arial"/>
              <a:buNone/>
              <a:defRPr sz="1400">
                <a:latin typeface="Arial"/>
                <a:ea typeface="Arial"/>
                <a:cs typeface="Arial"/>
                <a:sym typeface="Arial"/>
              </a:defRPr>
            </a:lvl2pPr>
            <a:lvl3pPr indent="-317500" lvl="2" marL="1371600" algn="l">
              <a:lnSpc>
                <a:spcPct val="100000"/>
              </a:lnSpc>
              <a:spcBef>
                <a:spcPts val="600"/>
              </a:spcBef>
              <a:spcAft>
                <a:spcPts val="0"/>
              </a:spcAft>
              <a:buSzPts val="1400"/>
              <a:buChar char="—"/>
              <a:defRPr sz="1400">
                <a:latin typeface="Arial"/>
                <a:ea typeface="Arial"/>
                <a:cs typeface="Arial"/>
                <a:sym typeface="Arial"/>
              </a:defRPr>
            </a:lvl3pPr>
            <a:lvl4pPr indent="-317500" lvl="3" marL="1828800" algn="l">
              <a:lnSpc>
                <a:spcPct val="100000"/>
              </a:lnSpc>
              <a:spcBef>
                <a:spcPts val="600"/>
              </a:spcBef>
              <a:spcAft>
                <a:spcPts val="0"/>
              </a:spcAft>
              <a:buSzPts val="1400"/>
              <a:buChar char="-"/>
              <a:defRPr sz="1400">
                <a:latin typeface="Arial"/>
                <a:ea typeface="Arial"/>
                <a:cs typeface="Arial"/>
                <a:sym typeface="Arial"/>
              </a:defRPr>
            </a:lvl4pPr>
            <a:lvl5pPr indent="-317500" lvl="4" marL="2286000" algn="l">
              <a:lnSpc>
                <a:spcPct val="100000"/>
              </a:lnSpc>
              <a:spcBef>
                <a:spcPts val="600"/>
              </a:spcBef>
              <a:spcAft>
                <a:spcPts val="0"/>
              </a:spcAft>
              <a:buSzPts val="1400"/>
              <a:buChar char="—"/>
              <a:defRPr sz="1400">
                <a:latin typeface="Arial"/>
                <a:ea typeface="Arial"/>
                <a:cs typeface="Arial"/>
                <a:sym typeface="Aria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57" name="Google Shape;157;p36"/>
          <p:cNvSpPr/>
          <p:nvPr/>
        </p:nvSpPr>
        <p:spPr>
          <a:xfrm flipH="1" rot="-2700000">
            <a:off x="6742978" y="24685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6"/>
          <p:cNvSpPr txBox="1"/>
          <p:nvPr/>
        </p:nvSpPr>
        <p:spPr>
          <a:xfrm flipH="1" rot="8100000">
            <a:off x="6845438" y="2518253"/>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59" name="Google Shape;159;p36"/>
          <p:cNvSpPr/>
          <p:nvPr/>
        </p:nvSpPr>
        <p:spPr>
          <a:xfrm flipH="1" rot="8100000">
            <a:off x="5088624"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6"/>
          <p:cNvSpPr txBox="1"/>
          <p:nvPr/>
        </p:nvSpPr>
        <p:spPr>
          <a:xfrm flipH="1" rot="-2700000">
            <a:off x="5106180"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
        <p:nvSpPr>
          <p:cNvPr id="161" name="Google Shape;161;p36"/>
          <p:cNvSpPr/>
          <p:nvPr/>
        </p:nvSpPr>
        <p:spPr>
          <a:xfrm rot="-8100000">
            <a:off x="6742977" y="4310034"/>
            <a:ext cx="382279" cy="502740"/>
          </a:xfrm>
          <a:prstGeom prst="rightArrow">
            <a:avLst>
              <a:gd fmla="val 63333" name="adj1"/>
              <a:gd fmla="val 49582"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6"/>
          <p:cNvSpPr txBox="1"/>
          <p:nvPr/>
        </p:nvSpPr>
        <p:spPr>
          <a:xfrm rot="2700000">
            <a:off x="6845438" y="4444636"/>
            <a:ext cx="262237" cy="318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83698"/>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BLUE">
  <p:cSld name="2 COLUMN BLUE">
    <p:spTree>
      <p:nvGrpSpPr>
        <p:cNvPr id="163" name="Shape 163"/>
        <p:cNvGrpSpPr/>
        <p:nvPr/>
      </p:nvGrpSpPr>
      <p:grpSpPr>
        <a:xfrm>
          <a:off x="0" y="0"/>
          <a:ext cx="0" cy="0"/>
          <a:chOff x="0" y="0"/>
          <a:chExt cx="0" cy="0"/>
        </a:xfrm>
      </p:grpSpPr>
      <p:sp>
        <p:nvSpPr>
          <p:cNvPr id="164" name="Google Shape;164;p37"/>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7"/>
          <p:cNvSpPr txBox="1"/>
          <p:nvPr>
            <p:ph idx="1" type="body"/>
          </p:nvPr>
        </p:nvSpPr>
        <p:spPr>
          <a:xfrm>
            <a:off x="10032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6" name="Google Shape;166;p37"/>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7" name="Google Shape;167;p37"/>
          <p:cNvSpPr txBox="1"/>
          <p:nvPr>
            <p:ph idx="3" type="body"/>
          </p:nvPr>
        </p:nvSpPr>
        <p:spPr>
          <a:xfrm>
            <a:off x="6220800" y="1708149"/>
            <a:ext cx="4968000" cy="4168775"/>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68" name="Google Shape;168;p37"/>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p:cSld name="QUAD">
    <p:spTree>
      <p:nvGrpSpPr>
        <p:cNvPr id="169" name="Shape 169"/>
        <p:cNvGrpSpPr/>
        <p:nvPr/>
      </p:nvGrpSpPr>
      <p:grpSpPr>
        <a:xfrm>
          <a:off x="0" y="0"/>
          <a:ext cx="0" cy="0"/>
          <a:chOff x="0" y="0"/>
          <a:chExt cx="0" cy="0"/>
        </a:xfrm>
      </p:grpSpPr>
      <p:sp>
        <p:nvSpPr>
          <p:cNvPr id="170" name="Google Shape;170;p38"/>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38"/>
          <p:cNvSpPr txBox="1"/>
          <p:nvPr>
            <p:ph idx="1" type="body"/>
          </p:nvPr>
        </p:nvSpPr>
        <p:spPr>
          <a:xfrm>
            <a:off x="10032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2" name="Google Shape;172;p38"/>
          <p:cNvSpPr txBox="1"/>
          <p:nvPr>
            <p:ph idx="2" type="body"/>
          </p:nvPr>
        </p:nvSpPr>
        <p:spPr>
          <a:xfrm>
            <a:off x="10032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3" name="Google Shape;173;p38"/>
          <p:cNvSpPr txBox="1"/>
          <p:nvPr>
            <p:ph idx="3" type="body"/>
          </p:nvPr>
        </p:nvSpPr>
        <p:spPr>
          <a:xfrm>
            <a:off x="6220800" y="1708150"/>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4" name="Google Shape;174;p38"/>
          <p:cNvSpPr txBox="1"/>
          <p:nvPr>
            <p:ph idx="4" type="body"/>
          </p:nvPr>
        </p:nvSpPr>
        <p:spPr>
          <a:xfrm>
            <a:off x="6220800" y="1322388"/>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5" name="Google Shape;175;p38"/>
          <p:cNvSpPr txBox="1"/>
          <p:nvPr>
            <p:ph idx="5" type="body"/>
          </p:nvPr>
        </p:nvSpPr>
        <p:spPr>
          <a:xfrm>
            <a:off x="10032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6" name="Google Shape;176;p38"/>
          <p:cNvSpPr txBox="1"/>
          <p:nvPr>
            <p:ph idx="6" type="body"/>
          </p:nvPr>
        </p:nvSpPr>
        <p:spPr>
          <a:xfrm>
            <a:off x="10032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7" name="Google Shape;177;p38"/>
          <p:cNvSpPr txBox="1"/>
          <p:nvPr>
            <p:ph idx="7" type="body"/>
          </p:nvPr>
        </p:nvSpPr>
        <p:spPr>
          <a:xfrm>
            <a:off x="6220800" y="4117976"/>
            <a:ext cx="4968000" cy="1758950"/>
          </a:xfrm>
          <a:prstGeom prst="rect">
            <a:avLst/>
          </a:prstGeom>
          <a:noFill/>
          <a:ln cap="flat" cmpd="sng" w="12700">
            <a:solidFill>
              <a:schemeClr val="dk2"/>
            </a:solidFill>
            <a:prstDash val="solid"/>
            <a:round/>
            <a:headEnd len="sm" w="sm" type="none"/>
            <a:tailEnd len="sm" w="sm" type="none"/>
          </a:ln>
        </p:spPr>
        <p:txBody>
          <a:bodyPr anchorCtr="0" anchor="t" bIns="54000" lIns="54000" spcFirstLastPara="1" rIns="54000" wrap="square" tIns="54000">
            <a:noAutofit/>
          </a:bodyPr>
          <a:lstStyle>
            <a:lvl1pPr indent="-228600" lvl="0" marL="457200" algn="l">
              <a:lnSpc>
                <a:spcPct val="100000"/>
              </a:lnSpc>
              <a:spcBef>
                <a:spcPts val="0"/>
              </a:spcBef>
              <a:spcAft>
                <a:spcPts val="0"/>
              </a:spcAft>
              <a:buClr>
                <a:schemeClr val="dk2"/>
              </a:buClr>
              <a:buSzPts val="1500"/>
              <a:buFont typeface="Arial"/>
              <a:buNone/>
              <a:defRPr sz="1500"/>
            </a:lvl1pPr>
            <a:lvl2pPr indent="-228600" lvl="1" marL="914400" algn="l">
              <a:lnSpc>
                <a:spcPct val="100000"/>
              </a:lnSpc>
              <a:spcBef>
                <a:spcPts val="600"/>
              </a:spcBef>
              <a:spcAft>
                <a:spcPts val="0"/>
              </a:spcAft>
              <a:buClr>
                <a:schemeClr val="dk2"/>
              </a:buClr>
              <a:buSzPts val="1500"/>
              <a:buFont typeface="Arial"/>
              <a:buNone/>
              <a:defRPr sz="1500"/>
            </a:lvl2pPr>
            <a:lvl3pPr indent="-323850" lvl="2" marL="1371600" algn="l">
              <a:lnSpc>
                <a:spcPct val="100000"/>
              </a:lnSpc>
              <a:spcBef>
                <a:spcPts val="600"/>
              </a:spcBef>
              <a:spcAft>
                <a:spcPts val="0"/>
              </a:spcAft>
              <a:buSzPts val="1500"/>
              <a:buChar char="—"/>
              <a:defRPr sz="1500"/>
            </a:lvl3pPr>
            <a:lvl4pPr indent="-323850" lvl="3" marL="1828800" algn="l">
              <a:lnSpc>
                <a:spcPct val="100000"/>
              </a:lnSpc>
              <a:spcBef>
                <a:spcPts val="600"/>
              </a:spcBef>
              <a:spcAft>
                <a:spcPts val="0"/>
              </a:spcAft>
              <a:buSzPts val="1500"/>
              <a:buChar char="-"/>
              <a:defRPr sz="1500"/>
            </a:lvl4pPr>
            <a:lvl5pPr indent="-323850" lvl="4" marL="2286000" algn="l">
              <a:lnSpc>
                <a:spcPct val="100000"/>
              </a:lnSpc>
              <a:spcBef>
                <a:spcPts val="600"/>
              </a:spcBef>
              <a:spcAft>
                <a:spcPts val="0"/>
              </a:spcAft>
              <a:buSzPts val="1500"/>
              <a:buChar char="—"/>
              <a:defRPr sz="15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178" name="Google Shape;178;p38"/>
          <p:cNvSpPr txBox="1"/>
          <p:nvPr>
            <p:ph idx="8" type="body"/>
          </p:nvPr>
        </p:nvSpPr>
        <p:spPr>
          <a:xfrm>
            <a:off x="6220800" y="3741920"/>
            <a:ext cx="4968000" cy="388800"/>
          </a:xfrm>
          <a:prstGeom prst="rect">
            <a:avLst/>
          </a:prstGeom>
          <a:solidFill>
            <a:schemeClr val="dk2"/>
          </a:solidFill>
          <a:ln cap="flat" cmpd="sng" w="12700">
            <a:solidFill>
              <a:schemeClr val="dk2"/>
            </a:solidFill>
            <a:prstDash val="solid"/>
            <a:round/>
            <a:headEnd len="sm" w="sm" type="none"/>
            <a:tailEnd len="sm" w="sm" type="none"/>
          </a:ln>
        </p:spPr>
        <p:txBody>
          <a:bodyPr anchorCtr="0" anchor="ctr" bIns="54000" lIns="54000" spcFirstLastPara="1" rIns="54000" wrap="square" tIns="54000">
            <a:noAutofit/>
          </a:bodyPr>
          <a:lstStyle>
            <a:lvl1pPr indent="-228600" lvl="0" marL="457200" algn="l">
              <a:lnSpc>
                <a:spcPct val="100000"/>
              </a:lnSpc>
              <a:spcBef>
                <a:spcPts val="0"/>
              </a:spcBef>
              <a:spcAft>
                <a:spcPts val="0"/>
              </a:spcAft>
              <a:buClr>
                <a:schemeClr val="lt1"/>
              </a:buClr>
              <a:buSzPts val="1500"/>
              <a:buFont typeface="Arial"/>
              <a:buNone/>
              <a:defRPr sz="1500">
                <a:solidFill>
                  <a:schemeClr val="lt1"/>
                </a:solidFill>
              </a:defRPr>
            </a:lvl1pPr>
            <a:lvl2pPr indent="-228600" lvl="1" marL="914400" algn="l">
              <a:lnSpc>
                <a:spcPct val="100000"/>
              </a:lnSpc>
              <a:spcBef>
                <a:spcPts val="600"/>
              </a:spcBef>
              <a:spcAft>
                <a:spcPts val="0"/>
              </a:spcAft>
              <a:buClr>
                <a:schemeClr val="dk2"/>
              </a:buClr>
              <a:buSzPts val="1400"/>
              <a:buFont typeface="Arial"/>
              <a:buNone/>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SzPts val="1400"/>
              <a:buChar char="—"/>
              <a:defRPr sz="1400"/>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showMasterSp="0">
  <p:cSld name="DIVIDER 1">
    <p:bg>
      <p:bgPr>
        <a:solidFill>
          <a:schemeClr val="accent1"/>
        </a:solidFill>
      </p:bgPr>
    </p:bg>
    <p:spTree>
      <p:nvGrpSpPr>
        <p:cNvPr id="179" name="Shape 179"/>
        <p:cNvGrpSpPr/>
        <p:nvPr/>
      </p:nvGrpSpPr>
      <p:grpSpPr>
        <a:xfrm>
          <a:off x="0" y="0"/>
          <a:ext cx="0" cy="0"/>
          <a:chOff x="0" y="0"/>
          <a:chExt cx="0" cy="0"/>
        </a:xfrm>
      </p:grpSpPr>
      <p:sp>
        <p:nvSpPr>
          <p:cNvPr id="180" name="Google Shape;180;p39"/>
          <p:cNvSpPr txBox="1"/>
          <p:nvPr>
            <p:ph type="ctrTitle"/>
          </p:nvPr>
        </p:nvSpPr>
        <p:spPr>
          <a:xfrm>
            <a:off x="2729163" y="1368796"/>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39"/>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2" name="Google Shape;182;p39"/>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3" name="Google Shape;183;p39"/>
          <p:cNvSpPr txBox="1"/>
          <p:nvPr>
            <p:ph idx="1" type="body"/>
          </p:nvPr>
        </p:nvSpPr>
        <p:spPr>
          <a:xfrm>
            <a:off x="2729163" y="5324396"/>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showMasterSp="0">
  <p:cSld name="DIVIDER 2">
    <p:bg>
      <p:bgPr>
        <a:solidFill>
          <a:schemeClr val="dk2"/>
        </a:solidFill>
      </p:bgPr>
    </p:bg>
    <p:spTree>
      <p:nvGrpSpPr>
        <p:cNvPr id="184" name="Shape 184"/>
        <p:cNvGrpSpPr/>
        <p:nvPr/>
      </p:nvGrpSpPr>
      <p:grpSpPr>
        <a:xfrm>
          <a:off x="0" y="0"/>
          <a:ext cx="0" cy="0"/>
          <a:chOff x="0" y="0"/>
          <a:chExt cx="0" cy="0"/>
        </a:xfrm>
      </p:grpSpPr>
      <p:sp>
        <p:nvSpPr>
          <p:cNvPr id="185" name="Google Shape;185;p40"/>
          <p:cNvSpPr txBox="1"/>
          <p:nvPr>
            <p:ph type="ctrTitle"/>
          </p:nvPr>
        </p:nvSpPr>
        <p:spPr>
          <a:xfrm>
            <a:off x="2729163" y="1377109"/>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40"/>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7" name="Google Shape;187;p40"/>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chemeClr val="accent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p40"/>
          <p:cNvSpPr txBox="1"/>
          <p:nvPr>
            <p:ph idx="1" type="body"/>
          </p:nvPr>
        </p:nvSpPr>
        <p:spPr>
          <a:xfrm>
            <a:off x="2729163" y="5332709"/>
            <a:ext cx="8450350" cy="21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CHART TEXT">
  <p:cSld name="1 COLUMN CHART TEXT">
    <p:spTree>
      <p:nvGrpSpPr>
        <p:cNvPr id="20" name="Shape 20"/>
        <p:cNvGrpSpPr/>
        <p:nvPr/>
      </p:nvGrpSpPr>
      <p:grpSpPr>
        <a:xfrm>
          <a:off x="0" y="0"/>
          <a:ext cx="0" cy="0"/>
          <a:chOff x="0" y="0"/>
          <a:chExt cx="0" cy="0"/>
        </a:xfrm>
      </p:grpSpPr>
      <p:sp>
        <p:nvSpPr>
          <p:cNvPr id="21" name="Google Shape;21;p32"/>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2"/>
          <p:cNvSpPr txBox="1"/>
          <p:nvPr>
            <p:ph idx="1" type="body"/>
          </p:nvPr>
        </p:nvSpPr>
        <p:spPr>
          <a:xfrm>
            <a:off x="1003200" y="3742126"/>
            <a:ext cx="10195200" cy="2134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3" name="Google Shape;23;p32"/>
          <p:cNvSpPr/>
          <p:nvPr>
            <p:ph idx="2" type="chart"/>
          </p:nvPr>
        </p:nvSpPr>
        <p:spPr>
          <a:xfrm>
            <a:off x="1003200" y="1331360"/>
            <a:ext cx="10195200" cy="213574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with Supertitle">
  <p:cSld name="ONE COLUMN TEXT with Supertitle">
    <p:spTree>
      <p:nvGrpSpPr>
        <p:cNvPr id="24" name="Shape 24"/>
        <p:cNvGrpSpPr/>
        <p:nvPr/>
      </p:nvGrpSpPr>
      <p:grpSpPr>
        <a:xfrm>
          <a:off x="0" y="0"/>
          <a:ext cx="0" cy="0"/>
          <a:chOff x="0" y="0"/>
          <a:chExt cx="0" cy="0"/>
        </a:xfrm>
      </p:grpSpPr>
      <p:sp>
        <p:nvSpPr>
          <p:cNvPr id="25" name="Google Shape;25;p28"/>
          <p:cNvSpPr txBox="1"/>
          <p:nvPr>
            <p:ph idx="1" type="body"/>
          </p:nvPr>
        </p:nvSpPr>
        <p:spPr>
          <a:xfrm>
            <a:off x="998400" y="1330126"/>
            <a:ext cx="10195200" cy="4546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800"/>
              <a:buNone/>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26" name="Google Shape;26;p28"/>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8"/>
          <p:cNvSpPr txBox="1"/>
          <p:nvPr>
            <p:ph idx="2" type="body"/>
          </p:nvPr>
        </p:nvSpPr>
        <p:spPr>
          <a:xfrm>
            <a:off x="998400" y="227993"/>
            <a:ext cx="10195200" cy="173736"/>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sz="1200"/>
            </a:lvl1pPr>
            <a:lvl2pPr indent="-228600" lvl="1" marL="914400" algn="l">
              <a:lnSpc>
                <a:spcPct val="100000"/>
              </a:lnSpc>
              <a:spcBef>
                <a:spcPts val="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 No image" showMasterSp="0">
  <p:cSld name="TITLE SLIDE 4 - No image">
    <p:bg>
      <p:bgPr>
        <a:solidFill>
          <a:schemeClr val="accent1"/>
        </a:solidFill>
      </p:bgPr>
    </p:bg>
    <p:spTree>
      <p:nvGrpSpPr>
        <p:cNvPr id="28" name="Shape 28"/>
        <p:cNvGrpSpPr/>
        <p:nvPr/>
      </p:nvGrpSpPr>
      <p:grpSpPr>
        <a:xfrm>
          <a:off x="0" y="0"/>
          <a:ext cx="0" cy="0"/>
          <a:chOff x="0" y="0"/>
          <a:chExt cx="0" cy="0"/>
        </a:xfrm>
      </p:grpSpPr>
      <p:sp>
        <p:nvSpPr>
          <p:cNvPr id="29" name="Google Shape;29;p17"/>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 name="Google Shape;30;p17"/>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Font typeface="Arial"/>
              <a:buNone/>
              <a:defRPr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p:nvPr/>
        </p:nvSpPr>
        <p:spPr>
          <a:xfrm>
            <a:off x="24243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2" name="Google Shape;32;p17"/>
          <p:cNvSpPr txBox="1"/>
          <p:nvPr>
            <p:ph idx="1" type="body"/>
          </p:nvPr>
        </p:nvSpPr>
        <p:spPr>
          <a:xfrm>
            <a:off x="2424363" y="5316083"/>
            <a:ext cx="8450350"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3" name="Google Shape;33;p17"/>
          <p:cNvSpPr txBox="1"/>
          <p:nvPr>
            <p:ph idx="2" type="body"/>
          </p:nvPr>
        </p:nvSpPr>
        <p:spPr>
          <a:xfrm>
            <a:off x="2424363" y="5748733"/>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100"/>
              <a:buFont typeface="Arial"/>
              <a:buNone/>
              <a:defRPr b="0" sz="1100">
                <a:solidFill>
                  <a:schemeClr val="lt1"/>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showMasterSp="0">
  <p:cSld name="FINAL SLIDE">
    <p:spTree>
      <p:nvGrpSpPr>
        <p:cNvPr id="34" name="Shape 34"/>
        <p:cNvGrpSpPr/>
        <p:nvPr/>
      </p:nvGrpSpPr>
      <p:grpSpPr>
        <a:xfrm>
          <a:off x="0" y="0"/>
          <a:ext cx="0" cy="0"/>
          <a:chOff x="0" y="0"/>
          <a:chExt cx="0" cy="0"/>
        </a:xfrm>
      </p:grpSpPr>
      <p:sp>
        <p:nvSpPr>
          <p:cNvPr id="35" name="Google Shape;35;p18"/>
          <p:cNvSpPr/>
          <p:nvPr/>
        </p:nvSpPr>
        <p:spPr>
          <a:xfrm>
            <a:off x="0" y="1"/>
            <a:ext cx="1587731" cy="6858000"/>
          </a:xfrm>
          <a:custGeom>
            <a:rect b="b" l="l" r="r" t="t"/>
            <a:pathLst>
              <a:path extrusionOk="0" h="7772400" w="1742046">
                <a:moveTo>
                  <a:pt x="0" y="7772400"/>
                </a:moveTo>
                <a:lnTo>
                  <a:pt x="1742046" y="7772400"/>
                </a:lnTo>
                <a:lnTo>
                  <a:pt x="1742046" y="0"/>
                </a:lnTo>
                <a:lnTo>
                  <a:pt x="0" y="0"/>
                </a:lnTo>
                <a:lnTo>
                  <a:pt x="0" y="7772400"/>
                </a:lnTo>
                <a:close/>
              </a:path>
            </a:pathLst>
          </a:custGeom>
          <a:solidFill>
            <a:srgbClr val="0033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 name="Google Shape;36;p18"/>
          <p:cNvSpPr/>
          <p:nvPr/>
        </p:nvSpPr>
        <p:spPr>
          <a:xfrm>
            <a:off x="2729163" y="524433"/>
            <a:ext cx="1079150"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 name="Google Shape;37;p18"/>
          <p:cNvSpPr txBox="1"/>
          <p:nvPr>
            <p:ph idx="1" type="body"/>
          </p:nvPr>
        </p:nvSpPr>
        <p:spPr>
          <a:xfrm>
            <a:off x="2729163" y="4642764"/>
            <a:ext cx="7851751" cy="39827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8" name="Google Shape;38;p18"/>
          <p:cNvSpPr txBox="1"/>
          <p:nvPr>
            <p:ph idx="2" type="body"/>
          </p:nvPr>
        </p:nvSpPr>
        <p:spPr>
          <a:xfrm>
            <a:off x="2729163" y="5107252"/>
            <a:ext cx="7851751" cy="1692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39" name="Google Shape;39;p18"/>
          <p:cNvSpPr txBox="1"/>
          <p:nvPr>
            <p:ph idx="3" type="body"/>
          </p:nvPr>
        </p:nvSpPr>
        <p:spPr>
          <a:xfrm>
            <a:off x="2729163" y="3831757"/>
            <a:ext cx="7851751" cy="64505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A5A5A5"/>
              </a:buClr>
              <a:buSzPts val="1100"/>
              <a:buFont typeface="Arial"/>
              <a:buNone/>
              <a:defRPr b="0" sz="1100">
                <a:solidFill>
                  <a:srgbClr val="A5A5A5"/>
                </a:solidFill>
              </a:defRPr>
            </a:lvl1pPr>
            <a:lvl2pPr indent="-228600" lvl="1" marL="914400" algn="l">
              <a:lnSpc>
                <a:spcPct val="100000"/>
              </a:lnSpc>
              <a:spcBef>
                <a:spcPts val="600"/>
              </a:spcBef>
              <a:spcAft>
                <a:spcPts val="0"/>
              </a:spcAft>
              <a:buClr>
                <a:srgbClr val="A5A5A5"/>
              </a:buClr>
              <a:buSzPts val="1100"/>
              <a:buFont typeface="Arial"/>
              <a:buNone/>
              <a:defRPr b="0" sz="11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40" name="Google Shape;40;p18"/>
          <p:cNvSpPr txBox="1"/>
          <p:nvPr>
            <p:ph idx="4" type="body"/>
          </p:nvPr>
        </p:nvSpPr>
        <p:spPr>
          <a:xfrm>
            <a:off x="2729163" y="3480007"/>
            <a:ext cx="2411738" cy="1190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Font typeface="Arial"/>
              <a:buNone/>
              <a:defRPr b="1" sz="1200">
                <a:solidFill>
                  <a:schemeClr val="dk2"/>
                </a:solidFill>
              </a:defRPr>
            </a:lvl1pPr>
            <a:lvl2pPr indent="-228600" lvl="1" marL="914400" algn="l">
              <a:lnSpc>
                <a:spcPct val="100000"/>
              </a:lnSpc>
              <a:spcBef>
                <a:spcPts val="600"/>
              </a:spcBef>
              <a:spcAft>
                <a:spcPts val="0"/>
              </a:spcAft>
              <a:buClr>
                <a:srgbClr val="A5A5A5"/>
              </a:buClr>
              <a:buSzPts val="900"/>
              <a:buFont typeface="Arial"/>
              <a:buNone/>
              <a:defRPr b="0" sz="900">
                <a:solidFill>
                  <a:srgbClr val="A5A5A5"/>
                </a:solidFill>
              </a:defRPr>
            </a:lvl2pPr>
            <a:lvl3pPr indent="-228600" lvl="2" marL="1371600" algn="l">
              <a:lnSpc>
                <a:spcPct val="100000"/>
              </a:lnSpc>
              <a:spcBef>
                <a:spcPts val="600"/>
              </a:spcBef>
              <a:spcAft>
                <a:spcPts val="0"/>
              </a:spcAft>
              <a:buSzPts val="900"/>
              <a:buFont typeface="Arial"/>
              <a:buNone/>
              <a:defRPr b="0" sz="900">
                <a:solidFill>
                  <a:srgbClr val="A5A5A5"/>
                </a:solidFill>
              </a:defRPr>
            </a:lvl3pPr>
            <a:lvl4pPr indent="-228600" lvl="3" marL="1828800" algn="l">
              <a:lnSpc>
                <a:spcPct val="100000"/>
              </a:lnSpc>
              <a:spcBef>
                <a:spcPts val="600"/>
              </a:spcBef>
              <a:spcAft>
                <a:spcPts val="0"/>
              </a:spcAft>
              <a:buSzPts val="900"/>
              <a:buFont typeface="Arial"/>
              <a:buNone/>
              <a:defRPr b="0" sz="900">
                <a:solidFill>
                  <a:srgbClr val="A5A5A5"/>
                </a:solidFill>
              </a:defRPr>
            </a:lvl4pPr>
            <a:lvl5pPr indent="-228600" lvl="4" marL="2286000" algn="l">
              <a:lnSpc>
                <a:spcPct val="100000"/>
              </a:lnSpc>
              <a:spcBef>
                <a:spcPts val="600"/>
              </a:spcBef>
              <a:spcAft>
                <a:spcPts val="0"/>
              </a:spcAft>
              <a:buSzPts val="900"/>
              <a:buFont typeface="Arial"/>
              <a:buNone/>
              <a:defRPr b="0" sz="900">
                <a:solidFill>
                  <a:srgbClr val="A5A5A5"/>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grpSp>
        <p:nvGrpSpPr>
          <p:cNvPr id="41" name="Google Shape;41;p18"/>
          <p:cNvGrpSpPr/>
          <p:nvPr/>
        </p:nvGrpSpPr>
        <p:grpSpPr>
          <a:xfrm>
            <a:off x="2729163" y="2974450"/>
            <a:ext cx="2094546" cy="384049"/>
            <a:chOff x="1584001" y="2682350"/>
            <a:chExt cx="2094546" cy="384049"/>
          </a:xfrm>
        </p:grpSpPr>
        <p:pic>
          <p:nvPicPr>
            <p:cNvPr id="42" name="Google Shape;42;p18"/>
            <p:cNvPicPr preferRelativeResize="0"/>
            <p:nvPr/>
          </p:nvPicPr>
          <p:blipFill rotWithShape="1">
            <a:blip r:embed="rId2">
              <a:alphaModFix/>
            </a:blip>
            <a:srcRect b="0" l="0" r="0" t="0"/>
            <a:stretch/>
          </p:blipFill>
          <p:spPr>
            <a:xfrm>
              <a:off x="1584001" y="2682350"/>
              <a:ext cx="1273500" cy="384049"/>
            </a:xfrm>
            <a:prstGeom prst="rect">
              <a:avLst/>
            </a:prstGeom>
            <a:noFill/>
            <a:ln>
              <a:noFill/>
            </a:ln>
          </p:spPr>
        </p:pic>
        <p:pic>
          <p:nvPicPr>
            <p:cNvPr id="43" name="Google Shape;43;p18"/>
            <p:cNvPicPr preferRelativeResize="0"/>
            <p:nvPr/>
          </p:nvPicPr>
          <p:blipFill rotWithShape="1">
            <a:blip r:embed="rId3">
              <a:alphaModFix/>
            </a:blip>
            <a:srcRect b="0" l="0" r="0" t="0"/>
            <a:stretch/>
          </p:blipFill>
          <p:spPr>
            <a:xfrm>
              <a:off x="3276023" y="2682350"/>
              <a:ext cx="402524" cy="384049"/>
            </a:xfrm>
            <a:prstGeom prst="rect">
              <a:avLst/>
            </a:prstGeom>
            <a:noFill/>
            <a:ln>
              <a:noFill/>
            </a:ln>
          </p:spPr>
        </p:pic>
        <p:grpSp>
          <p:nvGrpSpPr>
            <p:cNvPr id="44" name="Google Shape;44;p18"/>
            <p:cNvGrpSpPr/>
            <p:nvPr/>
          </p:nvGrpSpPr>
          <p:grpSpPr>
            <a:xfrm>
              <a:off x="2867305" y="2682351"/>
              <a:ext cx="383774" cy="383774"/>
              <a:chOff x="3296507" y="2682351"/>
              <a:chExt cx="383774" cy="383774"/>
            </a:xfrm>
          </p:grpSpPr>
          <p:sp>
            <p:nvSpPr>
              <p:cNvPr id="45" name="Google Shape;45;p18"/>
              <p:cNvSpPr/>
              <p:nvPr/>
            </p:nvSpPr>
            <p:spPr>
              <a:xfrm>
                <a:off x="3296507" y="2682351"/>
                <a:ext cx="383774" cy="383774"/>
              </a:xfrm>
              <a:custGeom>
                <a:rect b="b" l="l" r="r" t="t"/>
                <a:pathLst>
                  <a:path extrusionOk="0" h="2016" w="2016">
                    <a:moveTo>
                      <a:pt x="1008" y="182"/>
                    </a:moveTo>
                    <a:cubicBezTo>
                      <a:pt x="1277" y="182"/>
                      <a:pt x="1309" y="183"/>
                      <a:pt x="1415" y="188"/>
                    </a:cubicBezTo>
                    <a:cubicBezTo>
                      <a:pt x="1513" y="192"/>
                      <a:pt x="1567" y="209"/>
                      <a:pt x="1602" y="222"/>
                    </a:cubicBezTo>
                    <a:cubicBezTo>
                      <a:pt x="1649" y="241"/>
                      <a:pt x="1683" y="263"/>
                      <a:pt x="1718" y="298"/>
                    </a:cubicBezTo>
                    <a:cubicBezTo>
                      <a:pt x="1753" y="333"/>
                      <a:pt x="1775" y="367"/>
                      <a:pt x="1794" y="414"/>
                    </a:cubicBezTo>
                    <a:cubicBezTo>
                      <a:pt x="1807" y="449"/>
                      <a:pt x="1824" y="503"/>
                      <a:pt x="1828" y="601"/>
                    </a:cubicBezTo>
                    <a:cubicBezTo>
                      <a:pt x="1833" y="707"/>
                      <a:pt x="1834" y="739"/>
                      <a:pt x="1834" y="1008"/>
                    </a:cubicBezTo>
                    <a:cubicBezTo>
                      <a:pt x="1834" y="1277"/>
                      <a:pt x="1833" y="1309"/>
                      <a:pt x="1828" y="1415"/>
                    </a:cubicBezTo>
                    <a:cubicBezTo>
                      <a:pt x="1824" y="1513"/>
                      <a:pt x="1807" y="1567"/>
                      <a:pt x="1794" y="1602"/>
                    </a:cubicBezTo>
                    <a:cubicBezTo>
                      <a:pt x="1775" y="1649"/>
                      <a:pt x="1753" y="1683"/>
                      <a:pt x="1718" y="1718"/>
                    </a:cubicBezTo>
                    <a:cubicBezTo>
                      <a:pt x="1683" y="1753"/>
                      <a:pt x="1649" y="1775"/>
                      <a:pt x="1602" y="1794"/>
                    </a:cubicBezTo>
                    <a:cubicBezTo>
                      <a:pt x="1567" y="1807"/>
                      <a:pt x="1513" y="1824"/>
                      <a:pt x="1415" y="1828"/>
                    </a:cubicBezTo>
                    <a:cubicBezTo>
                      <a:pt x="1309" y="1833"/>
                      <a:pt x="1277" y="1834"/>
                      <a:pt x="1008" y="1834"/>
                    </a:cubicBezTo>
                    <a:cubicBezTo>
                      <a:pt x="739" y="1834"/>
                      <a:pt x="707" y="1833"/>
                      <a:pt x="601" y="1828"/>
                    </a:cubicBezTo>
                    <a:cubicBezTo>
                      <a:pt x="503" y="1824"/>
                      <a:pt x="449" y="1807"/>
                      <a:pt x="414" y="1794"/>
                    </a:cubicBezTo>
                    <a:cubicBezTo>
                      <a:pt x="367" y="1775"/>
                      <a:pt x="333" y="1753"/>
                      <a:pt x="298" y="1718"/>
                    </a:cubicBezTo>
                    <a:cubicBezTo>
                      <a:pt x="263" y="1683"/>
                      <a:pt x="241" y="1649"/>
                      <a:pt x="222" y="1602"/>
                    </a:cubicBezTo>
                    <a:cubicBezTo>
                      <a:pt x="209" y="1567"/>
                      <a:pt x="192" y="1513"/>
                      <a:pt x="188" y="1415"/>
                    </a:cubicBezTo>
                    <a:cubicBezTo>
                      <a:pt x="183" y="1309"/>
                      <a:pt x="182" y="1277"/>
                      <a:pt x="182" y="1008"/>
                    </a:cubicBezTo>
                    <a:cubicBezTo>
                      <a:pt x="182" y="739"/>
                      <a:pt x="183" y="707"/>
                      <a:pt x="188" y="601"/>
                    </a:cubicBezTo>
                    <a:cubicBezTo>
                      <a:pt x="192" y="503"/>
                      <a:pt x="209" y="449"/>
                      <a:pt x="222" y="414"/>
                    </a:cubicBezTo>
                    <a:cubicBezTo>
                      <a:pt x="241" y="367"/>
                      <a:pt x="263" y="333"/>
                      <a:pt x="298" y="298"/>
                    </a:cubicBezTo>
                    <a:cubicBezTo>
                      <a:pt x="333" y="263"/>
                      <a:pt x="367" y="241"/>
                      <a:pt x="414" y="222"/>
                    </a:cubicBezTo>
                    <a:cubicBezTo>
                      <a:pt x="449" y="209"/>
                      <a:pt x="503" y="192"/>
                      <a:pt x="601" y="188"/>
                    </a:cubicBezTo>
                    <a:cubicBezTo>
                      <a:pt x="707" y="183"/>
                      <a:pt x="739" y="182"/>
                      <a:pt x="1008" y="182"/>
                    </a:cubicBezTo>
                    <a:moveTo>
                      <a:pt x="1008" y="0"/>
                    </a:moveTo>
                    <a:cubicBezTo>
                      <a:pt x="734" y="0"/>
                      <a:pt x="700" y="1"/>
                      <a:pt x="593" y="6"/>
                    </a:cubicBezTo>
                    <a:cubicBezTo>
                      <a:pt x="485" y="11"/>
                      <a:pt x="412" y="28"/>
                      <a:pt x="348" y="53"/>
                    </a:cubicBezTo>
                    <a:cubicBezTo>
                      <a:pt x="282" y="79"/>
                      <a:pt x="225" y="113"/>
                      <a:pt x="169" y="169"/>
                    </a:cubicBezTo>
                    <a:cubicBezTo>
                      <a:pt x="113" y="225"/>
                      <a:pt x="79" y="282"/>
                      <a:pt x="53" y="348"/>
                    </a:cubicBezTo>
                    <a:cubicBezTo>
                      <a:pt x="28" y="412"/>
                      <a:pt x="11" y="485"/>
                      <a:pt x="6" y="593"/>
                    </a:cubicBezTo>
                    <a:cubicBezTo>
                      <a:pt x="1" y="700"/>
                      <a:pt x="0" y="734"/>
                      <a:pt x="0" y="1008"/>
                    </a:cubicBezTo>
                    <a:cubicBezTo>
                      <a:pt x="0" y="1282"/>
                      <a:pt x="1" y="1316"/>
                      <a:pt x="6" y="1423"/>
                    </a:cubicBezTo>
                    <a:cubicBezTo>
                      <a:pt x="11" y="1531"/>
                      <a:pt x="28" y="1604"/>
                      <a:pt x="53" y="1668"/>
                    </a:cubicBezTo>
                    <a:cubicBezTo>
                      <a:pt x="79" y="1734"/>
                      <a:pt x="113" y="1791"/>
                      <a:pt x="169" y="1847"/>
                    </a:cubicBezTo>
                    <a:cubicBezTo>
                      <a:pt x="225" y="1903"/>
                      <a:pt x="282" y="1937"/>
                      <a:pt x="348" y="1963"/>
                    </a:cubicBezTo>
                    <a:cubicBezTo>
                      <a:pt x="412" y="1988"/>
                      <a:pt x="485" y="2005"/>
                      <a:pt x="593" y="2010"/>
                    </a:cubicBezTo>
                    <a:cubicBezTo>
                      <a:pt x="700" y="2015"/>
                      <a:pt x="734" y="2016"/>
                      <a:pt x="1008" y="2016"/>
                    </a:cubicBezTo>
                    <a:cubicBezTo>
                      <a:pt x="1282" y="2016"/>
                      <a:pt x="1316" y="2015"/>
                      <a:pt x="1423" y="2010"/>
                    </a:cubicBezTo>
                    <a:cubicBezTo>
                      <a:pt x="1531" y="2005"/>
                      <a:pt x="1604" y="1988"/>
                      <a:pt x="1668" y="1963"/>
                    </a:cubicBezTo>
                    <a:cubicBezTo>
                      <a:pt x="1734" y="1937"/>
                      <a:pt x="1791" y="1903"/>
                      <a:pt x="1847" y="1847"/>
                    </a:cubicBezTo>
                    <a:cubicBezTo>
                      <a:pt x="1903" y="1791"/>
                      <a:pt x="1937" y="1734"/>
                      <a:pt x="1963" y="1668"/>
                    </a:cubicBezTo>
                    <a:cubicBezTo>
                      <a:pt x="1988" y="1604"/>
                      <a:pt x="2005" y="1531"/>
                      <a:pt x="2010" y="1423"/>
                    </a:cubicBezTo>
                    <a:cubicBezTo>
                      <a:pt x="2015" y="1316"/>
                      <a:pt x="2016" y="1282"/>
                      <a:pt x="2016" y="1008"/>
                    </a:cubicBezTo>
                    <a:cubicBezTo>
                      <a:pt x="2016" y="734"/>
                      <a:pt x="2015" y="700"/>
                      <a:pt x="2010" y="593"/>
                    </a:cubicBezTo>
                    <a:cubicBezTo>
                      <a:pt x="2005" y="485"/>
                      <a:pt x="1988" y="412"/>
                      <a:pt x="1963" y="348"/>
                    </a:cubicBezTo>
                    <a:cubicBezTo>
                      <a:pt x="1937" y="282"/>
                      <a:pt x="1903" y="225"/>
                      <a:pt x="1847" y="169"/>
                    </a:cubicBezTo>
                    <a:cubicBezTo>
                      <a:pt x="1791" y="113"/>
                      <a:pt x="1734" y="79"/>
                      <a:pt x="1668" y="53"/>
                    </a:cubicBezTo>
                    <a:cubicBezTo>
                      <a:pt x="1604" y="28"/>
                      <a:pt x="1531" y="11"/>
                      <a:pt x="1423" y="6"/>
                    </a:cubicBezTo>
                    <a:cubicBezTo>
                      <a:pt x="1316" y="1"/>
                      <a:pt x="1282" y="0"/>
                      <a:pt x="1008" y="0"/>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 name="Google Shape;46;p18"/>
              <p:cNvSpPr/>
              <p:nvPr/>
            </p:nvSpPr>
            <p:spPr>
              <a:xfrm>
                <a:off x="3389916" y="2775760"/>
                <a:ext cx="196875" cy="196875"/>
              </a:xfrm>
              <a:custGeom>
                <a:rect b="b" l="l" r="r" t="t"/>
                <a:pathLst>
                  <a:path extrusionOk="0" h="1034" w="1034">
                    <a:moveTo>
                      <a:pt x="517" y="0"/>
                    </a:moveTo>
                    <a:cubicBezTo>
                      <a:pt x="231" y="0"/>
                      <a:pt x="0" y="231"/>
                      <a:pt x="0" y="517"/>
                    </a:cubicBezTo>
                    <a:cubicBezTo>
                      <a:pt x="0" y="803"/>
                      <a:pt x="231" y="1034"/>
                      <a:pt x="517" y="1034"/>
                    </a:cubicBezTo>
                    <a:cubicBezTo>
                      <a:pt x="803" y="1034"/>
                      <a:pt x="1034" y="803"/>
                      <a:pt x="1034" y="517"/>
                    </a:cubicBezTo>
                    <a:cubicBezTo>
                      <a:pt x="1034" y="231"/>
                      <a:pt x="803" y="0"/>
                      <a:pt x="517" y="0"/>
                    </a:cubicBezTo>
                    <a:close/>
                    <a:moveTo>
                      <a:pt x="517" y="853"/>
                    </a:moveTo>
                    <a:cubicBezTo>
                      <a:pt x="331" y="853"/>
                      <a:pt x="181" y="703"/>
                      <a:pt x="181" y="517"/>
                    </a:cubicBezTo>
                    <a:cubicBezTo>
                      <a:pt x="181" y="331"/>
                      <a:pt x="331" y="181"/>
                      <a:pt x="517" y="181"/>
                    </a:cubicBezTo>
                    <a:cubicBezTo>
                      <a:pt x="703" y="181"/>
                      <a:pt x="853" y="331"/>
                      <a:pt x="853" y="517"/>
                    </a:cubicBezTo>
                    <a:cubicBezTo>
                      <a:pt x="853" y="703"/>
                      <a:pt x="703" y="853"/>
                      <a:pt x="517" y="853"/>
                    </a:cubicBezTo>
                    <a:close/>
                  </a:path>
                </a:pathLst>
              </a:cu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 name="Google Shape;47;p18"/>
              <p:cNvSpPr/>
              <p:nvPr/>
            </p:nvSpPr>
            <p:spPr>
              <a:xfrm>
                <a:off x="3567723" y="2748727"/>
                <a:ext cx="46101" cy="46101"/>
              </a:xfrm>
              <a:prstGeom prst="ellipse">
                <a:avLst/>
              </a:prstGeom>
              <a:solidFill>
                <a:srgbClr val="00338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8" name="Shape 48"/>
        <p:cNvGrpSpPr/>
        <p:nvPr/>
      </p:nvGrpSpPr>
      <p:grpSpPr>
        <a:xfrm>
          <a:off x="0" y="0"/>
          <a:ext cx="0" cy="0"/>
          <a:chOff x="0" y="0"/>
          <a:chExt cx="0" cy="0"/>
        </a:xfrm>
      </p:grpSpPr>
      <p:sp>
        <p:nvSpPr>
          <p:cNvPr id="49" name="Google Shape;49;p16"/>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HART TEXT">
  <p:cSld name="2 COLUMN CHART TEXT">
    <p:spTree>
      <p:nvGrpSpPr>
        <p:cNvPr id="50" name="Shape 50"/>
        <p:cNvGrpSpPr/>
        <p:nvPr/>
      </p:nvGrpSpPr>
      <p:grpSpPr>
        <a:xfrm>
          <a:off x="0" y="0"/>
          <a:ext cx="0" cy="0"/>
          <a:chOff x="0" y="0"/>
          <a:chExt cx="0" cy="0"/>
        </a:xfrm>
      </p:grpSpPr>
      <p:sp>
        <p:nvSpPr>
          <p:cNvPr id="51" name="Google Shape;51;p31"/>
          <p:cNvSpPr txBox="1"/>
          <p:nvPr>
            <p:ph type="title"/>
          </p:nvPr>
        </p:nvSpPr>
        <p:spPr>
          <a:xfrm>
            <a:off x="1003200" y="432000"/>
            <a:ext cx="10185600" cy="518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1"/>
          <p:cNvSpPr/>
          <p:nvPr>
            <p:ph idx="2" type="chart"/>
          </p:nvPr>
        </p:nvSpPr>
        <p:spPr>
          <a:xfrm>
            <a:off x="62208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 name="Google Shape;53;p31"/>
          <p:cNvSpPr/>
          <p:nvPr>
            <p:ph idx="3" type="chart"/>
          </p:nvPr>
        </p:nvSpPr>
        <p:spPr>
          <a:xfrm>
            <a:off x="1003200" y="1330126"/>
            <a:ext cx="4968000" cy="4546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lvl="1"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lvl="2"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lvl="6"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lvl="7"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lvl="8"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 Right light vertical image" showMasterSp="0">
  <p:cSld name="TITLE SLIDE 1 - Right light vertical image">
    <p:spTree>
      <p:nvGrpSpPr>
        <p:cNvPr id="54" name="Shape 54"/>
        <p:cNvGrpSpPr/>
        <p:nvPr/>
      </p:nvGrpSpPr>
      <p:grpSpPr>
        <a:xfrm>
          <a:off x="0" y="0"/>
          <a:ext cx="0" cy="0"/>
          <a:chOff x="0" y="0"/>
          <a:chExt cx="0" cy="0"/>
        </a:xfrm>
      </p:grpSpPr>
      <p:pic>
        <p:nvPicPr>
          <p:cNvPr id="55" name="Google Shape;55;p19"/>
          <p:cNvPicPr preferRelativeResize="0"/>
          <p:nvPr/>
        </p:nvPicPr>
        <p:blipFill rotWithShape="1">
          <a:blip r:embed="rId2">
            <a:alphaModFix/>
          </a:blip>
          <a:srcRect b="0" l="0" r="0" t="0"/>
          <a:stretch/>
        </p:blipFill>
        <p:spPr>
          <a:xfrm>
            <a:off x="0" y="0"/>
            <a:ext cx="12188952" cy="6858000"/>
          </a:xfrm>
          <a:custGeom>
            <a:rect b="b" l="l" r="r" t="t"/>
            <a:pathLst>
              <a:path extrusionOk="0" h="6858000" w="12188952">
                <a:moveTo>
                  <a:pt x="0" y="0"/>
                </a:moveTo>
                <a:lnTo>
                  <a:pt x="12188952" y="0"/>
                </a:lnTo>
                <a:lnTo>
                  <a:pt x="12188952" y="6858000"/>
                </a:lnTo>
                <a:lnTo>
                  <a:pt x="0" y="6858000"/>
                </a:lnTo>
                <a:close/>
              </a:path>
            </a:pathLst>
          </a:custGeom>
          <a:noFill/>
          <a:ln>
            <a:noFill/>
          </a:ln>
        </p:spPr>
      </p:pic>
      <p:sp>
        <p:nvSpPr>
          <p:cNvPr id="56" name="Google Shape;56;p19"/>
          <p:cNvSpPr/>
          <p:nvPr/>
        </p:nvSpPr>
        <p:spPr>
          <a:xfrm>
            <a:off x="998460" y="524433"/>
            <a:ext cx="1080816" cy="439654"/>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 name="Google Shape;57;p19"/>
          <p:cNvSpPr txBox="1"/>
          <p:nvPr>
            <p:ph type="ctrTitle"/>
          </p:nvPr>
        </p:nvSpPr>
        <p:spPr>
          <a:xfrm>
            <a:off x="998460" y="1343857"/>
            <a:ext cx="6581117" cy="2000922"/>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2"/>
              </a:buClr>
              <a:buSzPts val="6000"/>
              <a:buFont typeface="Arial"/>
              <a:buNone/>
              <a:defRPr sz="60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9"/>
          <p:cNvSpPr txBox="1"/>
          <p:nvPr>
            <p:ph idx="1" type="body"/>
          </p:nvPr>
        </p:nvSpPr>
        <p:spPr>
          <a:xfrm>
            <a:off x="998460" y="3651129"/>
            <a:ext cx="6541518" cy="2160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dk2"/>
              </a:buClr>
              <a:buSzPts val="1100"/>
              <a:buFont typeface="Arial"/>
              <a:buNone/>
              <a:defRPr sz="1100">
                <a:solidFill>
                  <a:schemeClr val="dk2"/>
                </a:solidFill>
              </a:defRPr>
            </a:lvl1pPr>
            <a:lvl2pPr indent="-228600" lvl="1" marL="914400" algn="l">
              <a:lnSpc>
                <a:spcPct val="100000"/>
              </a:lnSpc>
              <a:spcBef>
                <a:spcPts val="600"/>
              </a:spcBef>
              <a:spcAft>
                <a:spcPts val="0"/>
              </a:spcAft>
              <a:buClr>
                <a:schemeClr val="lt1"/>
              </a:buClr>
              <a:buSzPts val="1100"/>
              <a:buFont typeface="Arial"/>
              <a:buNone/>
              <a:defRPr sz="1100">
                <a:solidFill>
                  <a:schemeClr val="lt1"/>
                </a:solidFill>
              </a:defRPr>
            </a:lvl2pPr>
            <a:lvl3pPr indent="-298450" lvl="2" marL="1371600" algn="l">
              <a:lnSpc>
                <a:spcPct val="100000"/>
              </a:lnSpc>
              <a:spcBef>
                <a:spcPts val="600"/>
              </a:spcBef>
              <a:spcAft>
                <a:spcPts val="0"/>
              </a:spcAft>
              <a:buClr>
                <a:schemeClr val="lt1"/>
              </a:buClr>
              <a:buSzPts val="1100"/>
              <a:buChar char="—"/>
              <a:defRPr sz="1100">
                <a:solidFill>
                  <a:schemeClr val="lt1"/>
                </a:solidFill>
              </a:defRPr>
            </a:lvl3pPr>
            <a:lvl4pPr indent="-298450" lvl="3" marL="1828800" algn="l">
              <a:lnSpc>
                <a:spcPct val="100000"/>
              </a:lnSpc>
              <a:spcBef>
                <a:spcPts val="600"/>
              </a:spcBef>
              <a:spcAft>
                <a:spcPts val="0"/>
              </a:spcAft>
              <a:buClr>
                <a:schemeClr val="lt1"/>
              </a:buClr>
              <a:buSzPts val="1100"/>
              <a:buChar char="-"/>
              <a:defRPr sz="1100">
                <a:solidFill>
                  <a:schemeClr val="lt1"/>
                </a:solidFill>
              </a:defRPr>
            </a:lvl4pPr>
            <a:lvl5pPr indent="-298450" lvl="4" marL="2286000" algn="l">
              <a:lnSpc>
                <a:spcPct val="100000"/>
              </a:lnSpc>
              <a:spcBef>
                <a:spcPts val="600"/>
              </a:spcBef>
              <a:spcAft>
                <a:spcPts val="0"/>
              </a:spcAft>
              <a:buClr>
                <a:schemeClr val="lt1"/>
              </a:buClr>
              <a:buSzPts val="1100"/>
              <a:buChar char="—"/>
              <a:defRPr sz="1100">
                <a:solidFill>
                  <a:schemeClr val="lt1"/>
                </a:solidFill>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
        <p:nvSpPr>
          <p:cNvPr id="59" name="Google Shape;59;p19"/>
          <p:cNvSpPr txBox="1"/>
          <p:nvPr>
            <p:ph idx="2" type="body"/>
          </p:nvPr>
        </p:nvSpPr>
        <p:spPr>
          <a:xfrm>
            <a:off x="998460" y="4083779"/>
            <a:ext cx="1889125" cy="48736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rgbClr val="00338D"/>
              </a:buClr>
              <a:buSzPts val="1100"/>
              <a:buFont typeface="Arial"/>
              <a:buNone/>
              <a:defRPr b="0" sz="1100">
                <a:solidFill>
                  <a:srgbClr val="00338D"/>
                </a:solidFill>
              </a:defRPr>
            </a:lvl1pPr>
            <a:lvl2pPr indent="-228600" lvl="1" marL="914400" algn="l">
              <a:lnSpc>
                <a:spcPct val="100000"/>
              </a:lnSpc>
              <a:spcBef>
                <a:spcPts val="600"/>
              </a:spcBef>
              <a:spcAft>
                <a:spcPts val="0"/>
              </a:spcAft>
              <a:buClr>
                <a:schemeClr val="dk2"/>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600"/>
              </a:spcBef>
              <a:spcAft>
                <a:spcPts val="0"/>
              </a:spcAft>
              <a:buSzPts val="1800"/>
              <a:buChar char="—"/>
              <a:defRPr/>
            </a:lvl7pPr>
            <a:lvl8pPr indent="-342900" lvl="7" marL="3657600" algn="l">
              <a:lnSpc>
                <a:spcPct val="100000"/>
              </a:lnSpc>
              <a:spcBef>
                <a:spcPts val="600"/>
              </a:spcBef>
              <a:spcAft>
                <a:spcPts val="0"/>
              </a:spcAft>
              <a:buSzPts val="1800"/>
              <a:buChar char="-"/>
              <a:defRPr/>
            </a:lvl8pPr>
            <a:lvl9pPr indent="-342900" lvl="8" marL="4114800" algn="l">
              <a:lnSpc>
                <a:spcPct val="90000"/>
              </a:lnSpc>
              <a:spcBef>
                <a:spcPts val="6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 name="Shape 6"/>
        <p:cNvGrpSpPr/>
        <p:nvPr/>
      </p:nvGrpSpPr>
      <p:grpSpPr>
        <a:xfrm>
          <a:off x="0" y="0"/>
          <a:ext cx="0" cy="0"/>
          <a:chOff x="0" y="0"/>
          <a:chExt cx="0" cy="0"/>
        </a:xfrm>
      </p:grpSpPr>
      <p:sp>
        <p:nvSpPr>
          <p:cNvPr id="7" name="Google Shape;7;p13"/>
          <p:cNvSpPr txBox="1"/>
          <p:nvPr>
            <p:ph type="title"/>
          </p:nvPr>
        </p:nvSpPr>
        <p:spPr>
          <a:xfrm>
            <a:off x="998400" y="431800"/>
            <a:ext cx="10195200" cy="5334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3"/>
          <p:cNvSpPr txBox="1"/>
          <p:nvPr>
            <p:ph idx="1" type="body"/>
          </p:nvPr>
        </p:nvSpPr>
        <p:spPr>
          <a:xfrm>
            <a:off x="998400" y="1331360"/>
            <a:ext cx="10194470" cy="454556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1500"/>
              <a:buFont typeface="Arial"/>
              <a:buNone/>
              <a:defRPr b="1" i="0" sz="1500" u="none" cap="none" strike="noStrike">
                <a:solidFill>
                  <a:schemeClr val="dk2"/>
                </a:solidFill>
                <a:latin typeface="Arial"/>
                <a:ea typeface="Arial"/>
                <a:cs typeface="Arial"/>
                <a:sym typeface="Arial"/>
              </a:defRPr>
            </a:lvl1pPr>
            <a:lvl2pPr indent="-228600" lvl="1" marL="914400" marR="0" rtl="0" algn="l">
              <a:lnSpc>
                <a:spcPct val="100000"/>
              </a:lnSpc>
              <a:spcBef>
                <a:spcPts val="600"/>
              </a:spcBef>
              <a:spcAft>
                <a:spcPts val="0"/>
              </a:spcAft>
              <a:buClr>
                <a:schemeClr val="dk2"/>
              </a:buClr>
              <a:buSzPts val="1500"/>
              <a:buFont typeface="Arial"/>
              <a:buNone/>
              <a:defRPr b="0" i="0" sz="1500" u="none" cap="none" strike="noStrike">
                <a:solidFill>
                  <a:schemeClr val="dk2"/>
                </a:solidFill>
                <a:latin typeface="Arial"/>
                <a:ea typeface="Arial"/>
                <a:cs typeface="Arial"/>
                <a:sym typeface="Arial"/>
              </a:defRPr>
            </a:lvl2pPr>
            <a:lvl3pPr indent="-323850" lvl="2" marL="13716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4pPr>
            <a:lvl5pPr indent="-323850" lvl="4" marL="2286000" marR="0" rtl="0" algn="l">
              <a:lnSpc>
                <a:spcPct val="100000"/>
              </a:lnSpc>
              <a:spcBef>
                <a:spcPts val="6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5pPr>
            <a:lvl6pPr indent="-323850" lvl="5" marL="27432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6pPr>
            <a:lvl7pPr indent="-323850" lvl="6" marL="32004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7pPr>
            <a:lvl8pPr indent="-323850" lvl="7" marL="3657600" marR="0" rtl="0" algn="l">
              <a:lnSpc>
                <a:spcPct val="100000"/>
              </a:lnSpc>
              <a:spcBef>
                <a:spcPts val="600"/>
              </a:spcBef>
              <a:spcAft>
                <a:spcPts val="0"/>
              </a:spcAft>
              <a:buClr>
                <a:schemeClr val="dk2"/>
              </a:buClr>
              <a:buSzPts val="1500"/>
              <a:buFont typeface="Arial"/>
              <a:buChar char="-"/>
              <a:defRPr b="0" i="0" sz="1500" u="none" cap="none" strike="noStrike">
                <a:solidFill>
                  <a:schemeClr val="dk2"/>
                </a:solidFill>
                <a:latin typeface="Arial"/>
                <a:ea typeface="Arial"/>
                <a:cs typeface="Arial"/>
                <a:sym typeface="Arial"/>
              </a:defRPr>
            </a:lvl8pPr>
            <a:lvl9pPr indent="-342900" lvl="8" marL="41148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3"/>
          <p:cNvSpPr txBox="1"/>
          <p:nvPr/>
        </p:nvSpPr>
        <p:spPr>
          <a:xfrm>
            <a:off x="10739438" y="6266997"/>
            <a:ext cx="449655" cy="149412"/>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2"/>
                </a:solidFill>
                <a:latin typeface="Arial"/>
                <a:ea typeface="Arial"/>
                <a:cs typeface="Arial"/>
                <a:sym typeface="Arial"/>
              </a:rPr>
              <a:t>‹#›</a:t>
            </a:fld>
            <a:endParaRPr b="0" i="0" sz="1000" u="none" cap="none" strike="noStrike">
              <a:solidFill>
                <a:schemeClr val="dk2"/>
              </a:solidFill>
              <a:latin typeface="Arial"/>
              <a:ea typeface="Arial"/>
              <a:cs typeface="Arial"/>
              <a:sym typeface="Arial"/>
            </a:endParaRPr>
          </a:p>
        </p:txBody>
      </p:sp>
      <p:sp>
        <p:nvSpPr>
          <p:cNvPr id="10" name="Google Shape;10;p13"/>
          <p:cNvSpPr txBox="1"/>
          <p:nvPr/>
        </p:nvSpPr>
        <p:spPr>
          <a:xfrm>
            <a:off x="2234935" y="6266997"/>
            <a:ext cx="5843663" cy="37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5A5A5"/>
              </a:buClr>
              <a:buSzPts val="600"/>
              <a:buFont typeface="Arial"/>
              <a:buNone/>
            </a:pPr>
            <a:r>
              <a:rPr b="0" i="0" lang="en-US" sz="600" u="none" cap="none" strike="noStrike">
                <a:solidFill>
                  <a:srgbClr val="A5A5A5"/>
                </a:solidFill>
                <a:latin typeface="Arial"/>
                <a:ea typeface="Arial"/>
                <a:cs typeface="Arial"/>
                <a:sym typeface="Arial"/>
              </a:rPr>
              <a:t>© 2020 KPMG LLP, a Delaware limited liability partnership and the U.S. member firm of the KPMG network of independent member firms affiliated with KPMG International Cooperative (“KPMG International”), a Swiss entity. All rights reserved. NDP112843</a:t>
            </a:r>
            <a:endParaRPr b="0" i="0" sz="600" u="none" cap="none" strike="noStrike">
              <a:solidFill>
                <a:srgbClr val="A5A5A5"/>
              </a:solidFill>
              <a:latin typeface="Arial"/>
              <a:ea typeface="Arial"/>
              <a:cs typeface="Arial"/>
              <a:sym typeface="Arial"/>
            </a:endParaRPr>
          </a:p>
        </p:txBody>
      </p:sp>
      <p:sp>
        <p:nvSpPr>
          <p:cNvPr id="11" name="Google Shape;11;p13"/>
          <p:cNvSpPr/>
          <p:nvPr/>
        </p:nvSpPr>
        <p:spPr>
          <a:xfrm>
            <a:off x="998400" y="6266997"/>
            <a:ext cx="484029" cy="196893"/>
          </a:xfrm>
          <a:custGeom>
            <a:rect b="b" l="l" r="r" t="t"/>
            <a:pathLst>
              <a:path extrusionOk="0" h="114" w="283">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702">
          <p15:clr>
            <a:srgbClr val="F26B43"/>
          </p15:clr>
        </p15:guide>
        <p15:guide id="2" pos="627">
          <p15:clr>
            <a:srgbClr val="F26B43"/>
          </p15:clr>
        </p15:guide>
        <p15:guide id="3" pos="7055">
          <p15:clr>
            <a:srgbClr val="F26B43"/>
          </p15:clr>
        </p15:guide>
        <p15:guide id="4" orient="horz" pos="83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nvSpPr>
        <p:spPr>
          <a:xfrm>
            <a:off x="954601" y="1999275"/>
            <a:ext cx="5449200" cy="2154900"/>
          </a:xfrm>
          <a:prstGeom prst="rect">
            <a:avLst/>
          </a:prstGeom>
          <a:noFill/>
          <a:ln>
            <a:noFill/>
          </a:ln>
        </p:spPr>
        <p:txBody>
          <a:bodyPr anchorCtr="0" anchor="t" bIns="0" lIns="0" spcFirstLastPara="1" rIns="0" wrap="square" tIns="0">
            <a:spAutoFit/>
          </a:bodyPr>
          <a:lstStyle/>
          <a:p>
            <a:pPr indent="0" lvl="0" marL="16510" marR="0" rtl="0" algn="l">
              <a:lnSpc>
                <a:spcPct val="100000"/>
              </a:lnSpc>
              <a:spcBef>
                <a:spcPts val="0"/>
              </a:spcBef>
              <a:spcAft>
                <a:spcPts val="0"/>
              </a:spcAft>
              <a:buClr>
                <a:srgbClr val="FFFFFF"/>
              </a:buClr>
              <a:buSzPts val="8000"/>
              <a:buFont typeface="Arial"/>
              <a:buNone/>
            </a:pPr>
            <a:r>
              <a:rPr b="0" baseline="30000" i="0" lang="en-US" sz="8000" u="none" cap="none" strike="noStrike">
                <a:solidFill>
                  <a:srgbClr val="FFFFFF"/>
                </a:solidFill>
                <a:latin typeface="Arial"/>
                <a:ea typeface="Arial"/>
                <a:cs typeface="Arial"/>
                <a:sym typeface="Arial"/>
              </a:rPr>
              <a:t>DSI Capstone</a:t>
            </a:r>
            <a:br>
              <a:rPr b="0" baseline="30000" i="0" lang="en-US" sz="8000" u="none" cap="none" strike="noStrike">
                <a:solidFill>
                  <a:srgbClr val="FFFFFF"/>
                </a:solidFill>
                <a:latin typeface="Arial"/>
                <a:ea typeface="Arial"/>
                <a:cs typeface="Arial"/>
                <a:sym typeface="Arial"/>
              </a:rPr>
            </a:br>
            <a:r>
              <a:rPr b="0" baseline="30000" i="0" lang="en-US" sz="6000" u="none" cap="none" strike="noStrike">
                <a:solidFill>
                  <a:srgbClr val="FFFFFF"/>
                </a:solidFill>
                <a:latin typeface="Arial"/>
                <a:ea typeface="Arial"/>
                <a:cs typeface="Arial"/>
                <a:sym typeface="Arial"/>
              </a:rPr>
              <a:t>10/</a:t>
            </a:r>
            <a:r>
              <a:rPr baseline="30000" lang="en-US" sz="6000">
                <a:solidFill>
                  <a:srgbClr val="FFFFFF"/>
                </a:solidFill>
              </a:rPr>
              <a:t>24</a:t>
            </a:r>
            <a:r>
              <a:rPr b="0" baseline="30000" i="0" lang="en-US" sz="6000" u="none" cap="none" strike="noStrike">
                <a:solidFill>
                  <a:srgbClr val="FFFFFF"/>
                </a:solidFill>
                <a:latin typeface="Arial"/>
                <a:ea typeface="Arial"/>
                <a:cs typeface="Arial"/>
                <a:sym typeface="Arial"/>
              </a:rPr>
              <a:t> Weekly Update</a:t>
            </a:r>
            <a:endParaRPr b="0" i="0" sz="100" u="none" cap="none" strike="noStrike">
              <a:solidFill>
                <a:srgbClr val="000000"/>
              </a:solidFill>
              <a:latin typeface="Arial"/>
              <a:ea typeface="Arial"/>
              <a:cs typeface="Arial"/>
              <a:sym typeface="Arial"/>
            </a:endParaRPr>
          </a:p>
        </p:txBody>
      </p:sp>
      <p:sp>
        <p:nvSpPr>
          <p:cNvPr id="195" name="Google Shape;195;p1"/>
          <p:cNvSpPr txBox="1"/>
          <p:nvPr/>
        </p:nvSpPr>
        <p:spPr>
          <a:xfrm>
            <a:off x="874698" y="4412655"/>
            <a:ext cx="1889125" cy="4873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Oct 2</a:t>
            </a:r>
            <a:r>
              <a:rPr lang="en-US" sz="1500">
                <a:solidFill>
                  <a:schemeClr val="lt1"/>
                </a:solidFill>
              </a:rPr>
              <a:t>7</a:t>
            </a:r>
            <a:r>
              <a:rPr b="0" i="0" lang="en-US" sz="1500" u="none" cap="none" strike="noStrike">
                <a:solidFill>
                  <a:schemeClr val="lt1"/>
                </a:solidFill>
                <a:latin typeface="Arial"/>
                <a:ea typeface="Arial"/>
                <a:cs typeface="Arial"/>
                <a:sym typeface="Arial"/>
              </a:rPr>
              <a:t>, 2022</a:t>
            </a:r>
            <a:endParaRPr b="0" i="0" sz="1400" u="none" cap="none" strike="noStrike">
              <a:solidFill>
                <a:srgbClr val="000000"/>
              </a:solidFill>
              <a:latin typeface="Arial"/>
              <a:ea typeface="Arial"/>
              <a:cs typeface="Arial"/>
              <a:sym typeface="Arial"/>
            </a:endParaRPr>
          </a:p>
        </p:txBody>
      </p:sp>
      <p:sp>
        <p:nvSpPr>
          <p:cNvPr id="196" name="Google Shape;196;p1"/>
          <p:cNvSpPr txBox="1"/>
          <p:nvPr/>
        </p:nvSpPr>
        <p:spPr>
          <a:xfrm>
            <a:off x="13382368" y="654908"/>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197" name="Google Shape;197;p1"/>
          <p:cNvSpPr txBox="1"/>
          <p:nvPr/>
        </p:nvSpPr>
        <p:spPr>
          <a:xfrm>
            <a:off x="13703643" y="2051222"/>
            <a:ext cx="0" cy="0"/>
          </a:xfrm>
          <a:prstGeom prst="rect">
            <a:avLst/>
          </a:prstGeom>
          <a:noFill/>
          <a:ln>
            <a:noFill/>
          </a:ln>
        </p:spPr>
        <p:txBody>
          <a:bodyPr anchorCtr="0" anchor="t"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77b9cb5c36_0_51"/>
          <p:cNvSpPr txBox="1"/>
          <p:nvPr>
            <p:ph idx="1" type="body"/>
          </p:nvPr>
        </p:nvSpPr>
        <p:spPr>
          <a:xfrm>
            <a:off x="998400" y="1025326"/>
            <a:ext cx="10195200" cy="454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9" name="Google Shape;309;g177b9cb5c36_0_51"/>
          <p:cNvSpPr txBox="1"/>
          <p:nvPr>
            <p:ph type="title"/>
          </p:nvPr>
        </p:nvSpPr>
        <p:spPr>
          <a:xfrm>
            <a:off x="998400" y="431800"/>
            <a:ext cx="10195200" cy="53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Previous model result &amp; Current EV Station Distribution</a:t>
            </a:r>
            <a:endParaRPr/>
          </a:p>
        </p:txBody>
      </p:sp>
      <p:pic>
        <p:nvPicPr>
          <p:cNvPr id="310" name="Google Shape;310;g177b9cb5c36_0_51"/>
          <p:cNvPicPr preferRelativeResize="0"/>
          <p:nvPr/>
        </p:nvPicPr>
        <p:blipFill>
          <a:blip r:embed="rId3">
            <a:alphaModFix/>
          </a:blip>
          <a:stretch>
            <a:fillRect/>
          </a:stretch>
        </p:blipFill>
        <p:spPr>
          <a:xfrm>
            <a:off x="6165172" y="1587049"/>
            <a:ext cx="5869030" cy="3909024"/>
          </a:xfrm>
          <a:prstGeom prst="rect">
            <a:avLst/>
          </a:prstGeom>
          <a:noFill/>
          <a:ln>
            <a:noFill/>
          </a:ln>
        </p:spPr>
      </p:pic>
      <p:pic>
        <p:nvPicPr>
          <p:cNvPr id="311" name="Google Shape;311;g177b9cb5c36_0_51"/>
          <p:cNvPicPr preferRelativeResize="0"/>
          <p:nvPr/>
        </p:nvPicPr>
        <p:blipFill>
          <a:blip r:embed="rId4">
            <a:alphaModFix/>
          </a:blip>
          <a:stretch>
            <a:fillRect/>
          </a:stretch>
        </p:blipFill>
        <p:spPr>
          <a:xfrm>
            <a:off x="280825" y="1598741"/>
            <a:ext cx="5778271" cy="38856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177b9cb5c36_0_40"/>
          <p:cNvPicPr preferRelativeResize="0"/>
          <p:nvPr/>
        </p:nvPicPr>
        <p:blipFill>
          <a:blip r:embed="rId3">
            <a:alphaModFix/>
          </a:blip>
          <a:stretch>
            <a:fillRect/>
          </a:stretch>
        </p:blipFill>
        <p:spPr>
          <a:xfrm>
            <a:off x="4980625" y="491275"/>
            <a:ext cx="3762375" cy="2767035"/>
          </a:xfrm>
          <a:prstGeom prst="rect">
            <a:avLst/>
          </a:prstGeom>
          <a:noFill/>
          <a:ln>
            <a:noFill/>
          </a:ln>
        </p:spPr>
      </p:pic>
      <p:pic>
        <p:nvPicPr>
          <p:cNvPr id="318" name="Google Shape;318;g177b9cb5c36_0_40"/>
          <p:cNvPicPr preferRelativeResize="0"/>
          <p:nvPr/>
        </p:nvPicPr>
        <p:blipFill>
          <a:blip r:embed="rId4">
            <a:alphaModFix/>
          </a:blip>
          <a:stretch>
            <a:fillRect/>
          </a:stretch>
        </p:blipFill>
        <p:spPr>
          <a:xfrm>
            <a:off x="613038" y="550825"/>
            <a:ext cx="3762375" cy="2647950"/>
          </a:xfrm>
          <a:prstGeom prst="rect">
            <a:avLst/>
          </a:prstGeom>
          <a:noFill/>
          <a:ln>
            <a:noFill/>
          </a:ln>
        </p:spPr>
      </p:pic>
      <p:pic>
        <p:nvPicPr>
          <p:cNvPr id="319" name="Google Shape;319;g177b9cb5c36_0_40"/>
          <p:cNvPicPr preferRelativeResize="0"/>
          <p:nvPr/>
        </p:nvPicPr>
        <p:blipFill>
          <a:blip r:embed="rId5">
            <a:alphaModFix/>
          </a:blip>
          <a:stretch>
            <a:fillRect/>
          </a:stretch>
        </p:blipFill>
        <p:spPr>
          <a:xfrm>
            <a:off x="613038" y="3351175"/>
            <a:ext cx="3762375" cy="2647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6e17af7367_0_816"/>
          <p:cNvSpPr txBox="1"/>
          <p:nvPr>
            <p:ph idx="1" type="body"/>
          </p:nvPr>
        </p:nvSpPr>
        <p:spPr>
          <a:xfrm>
            <a:off x="2729163" y="4642764"/>
            <a:ext cx="7851900" cy="398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326" name="Google Shape;326;g16e17af7367_0_816"/>
          <p:cNvSpPr txBox="1"/>
          <p:nvPr>
            <p:ph idx="2" type="body"/>
          </p:nvPr>
        </p:nvSpPr>
        <p:spPr>
          <a:xfrm>
            <a:off x="2729163" y="5107252"/>
            <a:ext cx="7851900" cy="16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327" name="Google Shape;327;g16e17af7367_0_816"/>
          <p:cNvSpPr txBox="1"/>
          <p:nvPr>
            <p:ph idx="3" type="body"/>
          </p:nvPr>
        </p:nvSpPr>
        <p:spPr>
          <a:xfrm>
            <a:off x="2729163" y="3831757"/>
            <a:ext cx="7851900" cy="64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a:p>
        </p:txBody>
      </p:sp>
      <p:sp>
        <p:nvSpPr>
          <p:cNvPr id="328" name="Google Shape;328;g16e17af7367_0_816"/>
          <p:cNvSpPr txBox="1"/>
          <p:nvPr>
            <p:ph idx="4" type="body"/>
          </p:nvPr>
        </p:nvSpPr>
        <p:spPr>
          <a:xfrm>
            <a:off x="2729163" y="3480007"/>
            <a:ext cx="2411700" cy="11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
          <p:cNvSpPr txBox="1"/>
          <p:nvPr>
            <p:ph type="title"/>
          </p:nvPr>
        </p:nvSpPr>
        <p:spPr>
          <a:xfrm>
            <a:off x="998400" y="518886"/>
            <a:ext cx="10195200" cy="533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3200"/>
              <a:buFont typeface="Arial"/>
              <a:buNone/>
            </a:pPr>
            <a:r>
              <a:rPr lang="en-US"/>
              <a:t>Agenda</a:t>
            </a:r>
            <a:endParaRPr/>
          </a:p>
        </p:txBody>
      </p:sp>
      <p:sp>
        <p:nvSpPr>
          <p:cNvPr id="203" name="Google Shape;203;p2"/>
          <p:cNvSpPr/>
          <p:nvPr/>
        </p:nvSpPr>
        <p:spPr>
          <a:xfrm rot="10800000">
            <a:off x="2541476" y="162176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
          <p:cNvSpPr txBox="1"/>
          <p:nvPr/>
        </p:nvSpPr>
        <p:spPr>
          <a:xfrm>
            <a:off x="2734157" y="1621502"/>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rPr>
              <a:t>From Last Week</a:t>
            </a:r>
            <a:endParaRPr b="1" i="0" sz="1400" u="none" cap="none" strike="noStrike">
              <a:solidFill>
                <a:schemeClr val="lt1"/>
              </a:solidFill>
              <a:latin typeface="Arial"/>
              <a:ea typeface="Arial"/>
              <a:cs typeface="Arial"/>
              <a:sym typeface="Arial"/>
            </a:endParaRPr>
          </a:p>
        </p:txBody>
      </p:sp>
      <p:sp>
        <p:nvSpPr>
          <p:cNvPr id="205" name="Google Shape;205;p2"/>
          <p:cNvSpPr/>
          <p:nvPr/>
        </p:nvSpPr>
        <p:spPr>
          <a:xfrm>
            <a:off x="2122226" y="1610688"/>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US" sz="2400">
                <a:solidFill>
                  <a:schemeClr val="lt1"/>
                </a:solidFill>
              </a:rPr>
              <a:t>1</a:t>
            </a:r>
            <a:endParaRPr b="0" i="0" sz="3000" u="none" cap="none" strike="noStrike">
              <a:solidFill>
                <a:schemeClr val="lt2"/>
              </a:solidFill>
              <a:latin typeface="Arial"/>
              <a:ea typeface="Arial"/>
              <a:cs typeface="Arial"/>
              <a:sym typeface="Arial"/>
            </a:endParaRPr>
          </a:p>
        </p:txBody>
      </p:sp>
      <p:sp>
        <p:nvSpPr>
          <p:cNvPr id="206" name="Google Shape;206;p2"/>
          <p:cNvSpPr/>
          <p:nvPr/>
        </p:nvSpPr>
        <p:spPr>
          <a:xfrm rot="10800000">
            <a:off x="2524148" y="2566189"/>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2400" u="none" cap="none" strike="noStrike">
              <a:solidFill>
                <a:schemeClr val="lt1"/>
              </a:solidFill>
              <a:latin typeface="Arial"/>
              <a:ea typeface="Arial"/>
              <a:cs typeface="Arial"/>
              <a:sym typeface="Arial"/>
            </a:endParaRPr>
          </a:p>
        </p:txBody>
      </p:sp>
      <p:sp>
        <p:nvSpPr>
          <p:cNvPr id="207" name="Google Shape;207;p2"/>
          <p:cNvSpPr/>
          <p:nvPr/>
        </p:nvSpPr>
        <p:spPr>
          <a:xfrm>
            <a:off x="2139526" y="2565933"/>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US" sz="2400">
                <a:solidFill>
                  <a:schemeClr val="lt1"/>
                </a:solidFill>
              </a:rPr>
              <a:t>2</a:t>
            </a:r>
            <a:endParaRPr b="1" i="0" sz="2400" u="none" cap="none" strike="noStrike">
              <a:solidFill>
                <a:schemeClr val="lt1"/>
              </a:solidFill>
              <a:latin typeface="Arial"/>
              <a:ea typeface="Arial"/>
              <a:cs typeface="Arial"/>
              <a:sym typeface="Arial"/>
            </a:endParaRPr>
          </a:p>
        </p:txBody>
      </p:sp>
      <p:sp>
        <p:nvSpPr>
          <p:cNvPr id="208" name="Google Shape;208;p2"/>
          <p:cNvSpPr txBox="1"/>
          <p:nvPr/>
        </p:nvSpPr>
        <p:spPr>
          <a:xfrm>
            <a:off x="2716829" y="2569095"/>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3">
                  <a:extLst>
                    <a:ext uri="{A12FA001-AC4F-418D-AE19-62706E023703}">
                      <ahyp:hlinkClr val="tx"/>
                    </a:ext>
                  </a:extLst>
                </a:hlinkClick>
              </a:rPr>
              <a:t>Modeling Deep Dive: </a:t>
            </a:r>
            <a:r>
              <a:rPr b="1" lang="en-US" sz="2400">
                <a:solidFill>
                  <a:schemeClr val="lt1"/>
                </a:solidFill>
              </a:rPr>
              <a:t>Generalization</a:t>
            </a:r>
            <a:endParaRPr b="1" i="0" sz="2400" u="none" cap="none" strike="noStrike">
              <a:solidFill>
                <a:schemeClr val="lt1"/>
              </a:solidFill>
              <a:latin typeface="Arial"/>
              <a:ea typeface="Arial"/>
              <a:cs typeface="Arial"/>
              <a:sym typeface="Arial"/>
            </a:endParaRPr>
          </a:p>
        </p:txBody>
      </p:sp>
      <p:sp>
        <p:nvSpPr>
          <p:cNvPr id="209" name="Google Shape;209;p2"/>
          <p:cNvSpPr/>
          <p:nvPr/>
        </p:nvSpPr>
        <p:spPr>
          <a:xfrm rot="10800000">
            <a:off x="2524148" y="3527780"/>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
          <p:cNvSpPr txBox="1"/>
          <p:nvPr/>
        </p:nvSpPr>
        <p:spPr>
          <a:xfrm>
            <a:off x="2716829" y="3527521"/>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lang="en-US" sz="2400">
                <a:solidFill>
                  <a:schemeClr val="lt1"/>
                </a:solidFill>
                <a:uFill>
                  <a:noFill/>
                </a:uFill>
                <a:hlinkClick action="ppaction://hlinksldjump" r:id="rId4">
                  <a:extLst>
                    <a:ext uri="{A12FA001-AC4F-418D-AE19-62706E023703}">
                      <ahyp:hlinkClr val="tx"/>
                    </a:ext>
                  </a:extLst>
                </a:hlinkClick>
              </a:rPr>
              <a:t>Optimization - Forming the Model</a:t>
            </a:r>
            <a:r>
              <a:rPr b="1" lang="en-US">
                <a:solidFill>
                  <a:schemeClr val="lt1"/>
                </a:solidFill>
              </a:rPr>
              <a:t> </a:t>
            </a:r>
            <a:endParaRPr b="1" i="0" sz="1400" cap="none" strike="noStrike">
              <a:solidFill>
                <a:schemeClr val="lt1"/>
              </a:solidFill>
              <a:latin typeface="Arial"/>
              <a:ea typeface="Arial"/>
              <a:cs typeface="Arial"/>
              <a:sym typeface="Arial"/>
            </a:endParaRPr>
          </a:p>
        </p:txBody>
      </p:sp>
      <p:sp>
        <p:nvSpPr>
          <p:cNvPr id="211" name="Google Shape;211;p2"/>
          <p:cNvSpPr/>
          <p:nvPr/>
        </p:nvSpPr>
        <p:spPr>
          <a:xfrm>
            <a:off x="2139526" y="3527521"/>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US" sz="2400">
                <a:solidFill>
                  <a:schemeClr val="lt1"/>
                </a:solidFill>
              </a:rPr>
              <a:t>3</a:t>
            </a:r>
            <a:endParaRPr b="0" i="0" sz="3000" u="none" cap="none" strike="noStrike">
              <a:solidFill>
                <a:schemeClr val="lt2"/>
              </a:solidFill>
              <a:latin typeface="Arial"/>
              <a:ea typeface="Arial"/>
              <a:cs typeface="Arial"/>
              <a:sym typeface="Arial"/>
            </a:endParaRPr>
          </a:p>
        </p:txBody>
      </p:sp>
      <p:sp>
        <p:nvSpPr>
          <p:cNvPr id="212" name="Google Shape;212;p2"/>
          <p:cNvSpPr/>
          <p:nvPr/>
        </p:nvSpPr>
        <p:spPr>
          <a:xfrm rot="10800000">
            <a:off x="2524148" y="4478413"/>
            <a:ext cx="7528200" cy="768900"/>
          </a:xfrm>
          <a:prstGeom prst="homePlate">
            <a:avLst>
              <a:gd fmla="val 50000"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
          <p:cNvSpPr txBox="1"/>
          <p:nvPr/>
        </p:nvSpPr>
        <p:spPr>
          <a:xfrm>
            <a:off x="2716829" y="4478156"/>
            <a:ext cx="7335600" cy="768900"/>
          </a:xfrm>
          <a:prstGeom prst="rect">
            <a:avLst/>
          </a:prstGeom>
          <a:noFill/>
          <a:ln>
            <a:noFill/>
          </a:ln>
        </p:spPr>
        <p:txBody>
          <a:bodyPr anchorCtr="0" anchor="ctr" bIns="91425" lIns="358550" spcFirstLastPara="1" rIns="170675" wrap="square" tIns="91425">
            <a:noAutofit/>
          </a:bodyPr>
          <a:lstStyle/>
          <a:p>
            <a:pPr indent="0" lvl="0" marL="0" marR="0" rtl="0" algn="l">
              <a:lnSpc>
                <a:spcPct val="90000"/>
              </a:lnSpc>
              <a:spcBef>
                <a:spcPts val="0"/>
              </a:spcBef>
              <a:spcAft>
                <a:spcPts val="0"/>
              </a:spcAft>
              <a:buClr>
                <a:schemeClr val="lt1"/>
              </a:buClr>
              <a:buSzPts val="2400"/>
              <a:buFont typeface="Arial"/>
              <a:buNone/>
            </a:pPr>
            <a:r>
              <a:rPr b="1" i="0" lang="en-US" sz="2400" u="none" cap="none" strike="noStrike">
                <a:solidFill>
                  <a:schemeClr val="lt1"/>
                </a:solidFill>
                <a:uFill>
                  <a:noFill/>
                </a:uFill>
                <a:latin typeface="Arial"/>
                <a:ea typeface="Arial"/>
                <a:cs typeface="Arial"/>
                <a:sym typeface="Arial"/>
                <a:hlinkClick action="ppaction://hlinksldjump" r:id="rId5">
                  <a:extLst>
                    <a:ext uri="{A12FA001-AC4F-418D-AE19-62706E023703}">
                      <ahyp:hlinkClr val="tx"/>
                    </a:ext>
                  </a:extLst>
                </a:hlinkClick>
              </a:rPr>
              <a:t>Next Steps</a:t>
            </a:r>
            <a:endParaRPr b="1" i="0" sz="1400" u="none" cap="none" strike="noStrike">
              <a:solidFill>
                <a:schemeClr val="lt1"/>
              </a:solidFill>
              <a:latin typeface="Arial"/>
              <a:ea typeface="Arial"/>
              <a:cs typeface="Arial"/>
              <a:sym typeface="Arial"/>
            </a:endParaRPr>
          </a:p>
        </p:txBody>
      </p:sp>
      <p:sp>
        <p:nvSpPr>
          <p:cNvPr id="214" name="Google Shape;214;p2"/>
          <p:cNvSpPr/>
          <p:nvPr/>
        </p:nvSpPr>
        <p:spPr>
          <a:xfrm>
            <a:off x="2139526" y="4478156"/>
            <a:ext cx="769500" cy="7689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US" sz="2400">
                <a:solidFill>
                  <a:schemeClr val="lt1"/>
                </a:solidFill>
              </a:rPr>
              <a:t>4</a:t>
            </a:r>
            <a:endParaRPr b="0" i="0" sz="3000" u="none" cap="none" strike="noStrike">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g1594ededcb6_0_3"/>
          <p:cNvPicPr preferRelativeResize="0"/>
          <p:nvPr/>
        </p:nvPicPr>
        <p:blipFill rotWithShape="1">
          <a:blip r:embed="rId3">
            <a:alphaModFix/>
          </a:blip>
          <a:srcRect b="0" l="0" r="0" t="0"/>
          <a:stretch/>
        </p:blipFill>
        <p:spPr>
          <a:xfrm>
            <a:off x="546813" y="1487475"/>
            <a:ext cx="11098373" cy="4243175"/>
          </a:xfrm>
          <a:prstGeom prst="rect">
            <a:avLst/>
          </a:prstGeom>
          <a:noFill/>
          <a:ln>
            <a:noFill/>
          </a:ln>
        </p:spPr>
      </p:pic>
      <p:sp>
        <p:nvSpPr>
          <p:cNvPr id="220" name="Google Shape;220;g1594ededcb6_0_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From Last Week</a:t>
            </a:r>
            <a:r>
              <a:rPr lang="en-US" sz="2800"/>
              <a:t>: Timeline</a:t>
            </a:r>
            <a:endParaRPr sz="2800"/>
          </a:p>
        </p:txBody>
      </p:sp>
      <p:sp>
        <p:nvSpPr>
          <p:cNvPr id="221" name="Google Shape;221;g1594ededcb6_0_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
        <p:nvSpPr>
          <p:cNvPr id="222" name="Google Shape;222;g1594ededcb6_0_3"/>
          <p:cNvSpPr/>
          <p:nvPr/>
        </p:nvSpPr>
        <p:spPr>
          <a:xfrm>
            <a:off x="6983050" y="1729125"/>
            <a:ext cx="615000" cy="3965400"/>
          </a:xfrm>
          <a:prstGeom prst="rect">
            <a:avLst/>
          </a:prstGeom>
          <a:noFill/>
          <a:ln cap="flat" cmpd="sng" w="28575">
            <a:solidFill>
              <a:srgbClr val="92D050"/>
            </a:solidFill>
            <a:prstDash val="dash"/>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3" name="Google Shape;223;g1594ededcb6_0_3"/>
          <p:cNvSpPr/>
          <p:nvPr/>
        </p:nvSpPr>
        <p:spPr>
          <a:xfrm>
            <a:off x="7085054" y="1182888"/>
            <a:ext cx="411000" cy="279000"/>
          </a:xfrm>
          <a:prstGeom prst="stripedRightArrow">
            <a:avLst>
              <a:gd fmla="val 50000" name="adj1"/>
              <a:gd fmla="val 72294" name="adj2"/>
            </a:avLst>
          </a:prstGeom>
          <a:solidFill>
            <a:srgbClr val="92D050"/>
          </a:solidFill>
          <a:ln>
            <a:noFill/>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224" name="Google Shape;224;g1594ededcb6_0_3"/>
          <p:cNvSpPr/>
          <p:nvPr/>
        </p:nvSpPr>
        <p:spPr>
          <a:xfrm>
            <a:off x="9333800"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5" name="Google Shape;225;g1594ededcb6_0_3"/>
          <p:cNvSpPr/>
          <p:nvPr/>
        </p:nvSpPr>
        <p:spPr>
          <a:xfrm>
            <a:off x="11030175" y="1729125"/>
            <a:ext cx="6150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226" name="Google Shape;226;g1594ededcb6_0_3"/>
          <p:cNvSpPr txBox="1"/>
          <p:nvPr/>
        </p:nvSpPr>
        <p:spPr>
          <a:xfrm>
            <a:off x="5890500" y="5676825"/>
            <a:ext cx="21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68D2E"/>
                </a:solidFill>
                <a:latin typeface="Arial"/>
                <a:ea typeface="Arial"/>
                <a:cs typeface="Arial"/>
                <a:sym typeface="Arial"/>
              </a:rPr>
              <a:t>1st progress report</a:t>
            </a:r>
            <a:endParaRPr b="1" i="0" sz="1400" u="none" cap="none" strike="noStrike">
              <a:solidFill>
                <a:srgbClr val="F68D2E"/>
              </a:solidFill>
              <a:latin typeface="Arial"/>
              <a:ea typeface="Arial"/>
              <a:cs typeface="Arial"/>
              <a:sym typeface="Arial"/>
            </a:endParaRPr>
          </a:p>
        </p:txBody>
      </p:sp>
      <p:sp>
        <p:nvSpPr>
          <p:cNvPr id="227" name="Google Shape;227;g1594ededcb6_0_3"/>
          <p:cNvSpPr/>
          <p:nvPr/>
        </p:nvSpPr>
        <p:spPr>
          <a:xfrm>
            <a:off x="6441325" y="1729000"/>
            <a:ext cx="533400" cy="3965400"/>
          </a:xfrm>
          <a:prstGeom prst="rect">
            <a:avLst/>
          </a:prstGeom>
          <a:noFill/>
          <a:ln cap="flat" cmpd="sng" w="28575">
            <a:solidFill>
              <a:srgbClr val="F68D2E"/>
            </a:solidFill>
            <a:prstDash val="solid"/>
            <a:miter lim="800000"/>
            <a:headEnd len="sm" w="sm" type="none"/>
            <a:tailEnd len="sm" w="sm" type="none"/>
          </a:ln>
        </p:spPr>
        <p:txBody>
          <a:bodyPr anchorCtr="0" anchor="ctr" bIns="54600" lIns="54600" spcFirstLastPara="1" rIns="54600" wrap="square" tIns="54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594ededcb6_0_34"/>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From Last Week</a:t>
            </a:r>
            <a:endParaRPr sz="2800"/>
          </a:p>
        </p:txBody>
      </p:sp>
      <p:sp>
        <p:nvSpPr>
          <p:cNvPr id="233" name="Google Shape;233;g1594ededcb6_0_34"/>
          <p:cNvSpPr txBox="1"/>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marR="0" rtl="0" algn="l">
              <a:lnSpc>
                <a:spcPct val="100000"/>
              </a:lnSpc>
              <a:spcBef>
                <a:spcPts val="600"/>
              </a:spcBef>
              <a:spcAft>
                <a:spcPts val="0"/>
              </a:spcAft>
              <a:buClr>
                <a:srgbClr val="000000"/>
              </a:buClr>
              <a:buSzPts val="1500"/>
              <a:buFont typeface="Arial"/>
              <a:buNone/>
            </a:pPr>
            <a:r>
              <a:t/>
            </a:r>
            <a:endParaRPr b="0" i="0" sz="1500" u="none" cap="none" strike="noStrike">
              <a:solidFill>
                <a:srgbClr val="00338D"/>
              </a:solidFill>
              <a:latin typeface="Arial"/>
              <a:ea typeface="Arial"/>
              <a:cs typeface="Arial"/>
              <a:sym typeface="Arial"/>
            </a:endParaRPr>
          </a:p>
          <a:p>
            <a:pPr indent="-355600" lvl="0" marL="457200" marR="0" rtl="0" algn="l">
              <a:lnSpc>
                <a:spcPct val="100000"/>
              </a:lnSpc>
              <a:spcBef>
                <a:spcPts val="600"/>
              </a:spcBef>
              <a:spcAft>
                <a:spcPts val="0"/>
              </a:spcAft>
              <a:buClr>
                <a:srgbClr val="00338D"/>
              </a:buClr>
              <a:buSzPts val="2000"/>
              <a:buFont typeface="Arial"/>
              <a:buChar char="●"/>
            </a:pPr>
            <a:r>
              <a:rPr b="1" i="0" lang="en-US" sz="2000" u="none" cap="none" strike="noStrike">
                <a:solidFill>
                  <a:srgbClr val="00338D"/>
                </a:solidFill>
                <a:latin typeface="Arial"/>
                <a:ea typeface="Arial"/>
                <a:cs typeface="Arial"/>
                <a:sym typeface="Arial"/>
              </a:rPr>
              <a:t>Action items:</a:t>
            </a:r>
            <a:endParaRPr sz="2000">
              <a:solidFill>
                <a:srgbClr val="00338D"/>
              </a:solidFill>
            </a:endParaRPr>
          </a:p>
          <a:p>
            <a:pPr indent="-355600" lvl="1" marL="914400" marR="0" rtl="0" algn="l">
              <a:lnSpc>
                <a:spcPct val="100000"/>
              </a:lnSpc>
              <a:spcBef>
                <a:spcPts val="0"/>
              </a:spcBef>
              <a:spcAft>
                <a:spcPts val="0"/>
              </a:spcAft>
              <a:buClr>
                <a:srgbClr val="00338D"/>
              </a:buClr>
              <a:buSzPts val="2000"/>
              <a:buFont typeface="Arial"/>
              <a:buChar char="•"/>
            </a:pPr>
            <a:r>
              <a:rPr lang="en-US" sz="1700">
                <a:solidFill>
                  <a:schemeClr val="dk2"/>
                </a:solidFill>
              </a:rPr>
              <a:t>Classification: fine-tune the model &amp; try to see if model applicable in other area</a:t>
            </a:r>
            <a:endParaRPr sz="1700">
              <a:solidFill>
                <a:schemeClr val="dk2"/>
              </a:solidFill>
            </a:endParaRPr>
          </a:p>
          <a:p>
            <a:pPr indent="-355600" lvl="1" marL="914400" marR="0" rtl="0" algn="l">
              <a:lnSpc>
                <a:spcPct val="100000"/>
              </a:lnSpc>
              <a:spcBef>
                <a:spcPts val="0"/>
              </a:spcBef>
              <a:spcAft>
                <a:spcPts val="0"/>
              </a:spcAft>
              <a:buClr>
                <a:srgbClr val="00338D"/>
              </a:buClr>
              <a:buSzPts val="2000"/>
              <a:buFont typeface="Arial"/>
              <a:buChar char="•"/>
            </a:pPr>
            <a:r>
              <a:rPr lang="en-US" sz="1700">
                <a:solidFill>
                  <a:schemeClr val="dk2"/>
                </a:solidFill>
              </a:rPr>
              <a:t>Optimization: improve objective function to consider cost and traffic count per charger</a:t>
            </a:r>
            <a:endParaRPr sz="1700">
              <a:solidFill>
                <a:schemeClr val="dk2"/>
              </a:solidFill>
            </a:endParaRPr>
          </a:p>
          <a:p>
            <a:pPr indent="-355600" lvl="1" marL="914400" marR="0" rtl="0" algn="l">
              <a:lnSpc>
                <a:spcPct val="100000"/>
              </a:lnSpc>
              <a:spcBef>
                <a:spcPts val="0"/>
              </a:spcBef>
              <a:spcAft>
                <a:spcPts val="0"/>
              </a:spcAft>
              <a:buClr>
                <a:srgbClr val="00338D"/>
              </a:buClr>
              <a:buSzPts val="2000"/>
              <a:buFont typeface="Arial"/>
              <a:buChar char="•"/>
            </a:pPr>
            <a:r>
              <a:rPr lang="en-US" sz="1700">
                <a:solidFill>
                  <a:schemeClr val="dk2"/>
                </a:solidFill>
              </a:rPr>
              <a:t>Generalization (Transfer Learning): address data imbalance issue</a:t>
            </a:r>
            <a:endParaRPr sz="1700">
              <a:solidFill>
                <a:schemeClr val="dk2"/>
              </a:solidFill>
            </a:endParaRPr>
          </a:p>
          <a:p>
            <a:pPr indent="0" lvl="0" marL="0" marR="0" rtl="0" algn="l">
              <a:lnSpc>
                <a:spcPct val="100000"/>
              </a:lnSpc>
              <a:spcBef>
                <a:spcPts val="600"/>
              </a:spcBef>
              <a:spcAft>
                <a:spcPts val="0"/>
              </a:spcAft>
              <a:buClr>
                <a:srgbClr val="000000"/>
              </a:buClr>
              <a:buSzPts val="2000"/>
              <a:buFont typeface="Arial"/>
              <a:buNone/>
            </a:pPr>
            <a:r>
              <a:t/>
            </a:r>
            <a:endParaRPr sz="2000">
              <a:solidFill>
                <a:srgbClr val="00338D"/>
              </a:solidFill>
            </a:endParaRPr>
          </a:p>
        </p:txBody>
      </p:sp>
      <p:sp>
        <p:nvSpPr>
          <p:cNvPr id="234" name="Google Shape;234;g1594ededcb6_0_34"/>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1</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6f2ee73fae_1_25"/>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100"/>
              <a:buNone/>
            </a:pPr>
            <a:r>
              <a:rPr lang="en-US" sz="2800"/>
              <a:t>Modeling Deep Dive: Generalization</a:t>
            </a:r>
            <a:endParaRPr sz="2800"/>
          </a:p>
        </p:txBody>
      </p:sp>
      <p:sp>
        <p:nvSpPr>
          <p:cNvPr id="241" name="Google Shape;241;g16f2ee73fae_1_25"/>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2</a:t>
            </a:r>
            <a:endParaRPr b="0" i="0" sz="2500" u="none" cap="none" strike="noStrike">
              <a:solidFill>
                <a:schemeClr val="lt2"/>
              </a:solidFill>
              <a:latin typeface="Arial"/>
              <a:ea typeface="Arial"/>
              <a:cs typeface="Arial"/>
              <a:sym typeface="Arial"/>
            </a:endParaRPr>
          </a:p>
        </p:txBody>
      </p:sp>
      <p:sp>
        <p:nvSpPr>
          <p:cNvPr id="242" name="Google Shape;242;g16f2ee73fae_1_25"/>
          <p:cNvSpPr txBox="1"/>
          <p:nvPr/>
        </p:nvSpPr>
        <p:spPr>
          <a:xfrm>
            <a:off x="8179900" y="4279563"/>
            <a:ext cx="3806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rPr>
              <a:t>11 out of 35 features were </a:t>
            </a:r>
            <a:r>
              <a:rPr lang="en-US">
                <a:solidFill>
                  <a:schemeClr val="dk2"/>
                </a:solidFill>
              </a:rPr>
              <a:t>selected. Highly correlated and unuseful features are removed.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US">
                <a:solidFill>
                  <a:schemeClr val="dk2"/>
                </a:solidFill>
              </a:rPr>
              <a:t>The </a:t>
            </a:r>
            <a:r>
              <a:rPr b="1" lang="en-US">
                <a:solidFill>
                  <a:schemeClr val="dk2"/>
                </a:solidFill>
              </a:rPr>
              <a:t>number of attractions</a:t>
            </a:r>
            <a:r>
              <a:rPr lang="en-US">
                <a:solidFill>
                  <a:schemeClr val="dk2"/>
                </a:solidFill>
              </a:rPr>
              <a:t> is the most important feature, followed by </a:t>
            </a:r>
            <a:r>
              <a:rPr b="1" lang="en-US">
                <a:solidFill>
                  <a:schemeClr val="dk2"/>
                </a:solidFill>
              </a:rPr>
              <a:t>average daily traffic</a:t>
            </a:r>
            <a:r>
              <a:rPr lang="en-US">
                <a:solidFill>
                  <a:schemeClr val="dk2"/>
                </a:solidFill>
              </a:rPr>
              <a:t> in the area.</a:t>
            </a:r>
            <a:endParaRPr>
              <a:solidFill>
                <a:schemeClr val="dk2"/>
              </a:solidFill>
            </a:endParaRPr>
          </a:p>
        </p:txBody>
      </p:sp>
      <p:sp>
        <p:nvSpPr>
          <p:cNvPr id="243" name="Google Shape;243;g16f2ee73fae_1_25"/>
          <p:cNvSpPr txBox="1"/>
          <p:nvPr/>
        </p:nvSpPr>
        <p:spPr>
          <a:xfrm>
            <a:off x="466700" y="965200"/>
            <a:ext cx="7647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rPr>
              <a:t>The model is trained and validate on </a:t>
            </a:r>
            <a:r>
              <a:rPr lang="en-US" sz="1500">
                <a:solidFill>
                  <a:schemeClr val="dk2"/>
                </a:solidFill>
              </a:rPr>
              <a:t>census</a:t>
            </a:r>
            <a:r>
              <a:rPr lang="en-US" sz="1500">
                <a:solidFill>
                  <a:schemeClr val="dk2"/>
                </a:solidFill>
              </a:rPr>
              <a:t> tracts with existed EV stations or labeled as ‘urban’. Best </a:t>
            </a:r>
            <a:r>
              <a:rPr lang="en-US" sz="1500">
                <a:solidFill>
                  <a:schemeClr val="dk2"/>
                </a:solidFill>
              </a:rPr>
              <a:t>model</a:t>
            </a:r>
            <a:r>
              <a:rPr lang="en-US" sz="1500">
                <a:solidFill>
                  <a:schemeClr val="dk2"/>
                </a:solidFill>
              </a:rPr>
              <a:t> results after randomized search with cross validation:</a:t>
            </a:r>
            <a:endParaRPr sz="1500">
              <a:solidFill>
                <a:schemeClr val="dk2"/>
              </a:solidFill>
            </a:endParaRPr>
          </a:p>
          <a:p>
            <a:pPr indent="-323850" lvl="0" marL="457200" rtl="0" algn="l">
              <a:spcBef>
                <a:spcPts val="0"/>
              </a:spcBef>
              <a:spcAft>
                <a:spcPts val="0"/>
              </a:spcAft>
              <a:buClr>
                <a:schemeClr val="dk2"/>
              </a:buClr>
              <a:buSzPts val="1500"/>
              <a:buChar char="●"/>
            </a:pPr>
            <a:r>
              <a:rPr lang="en-US" sz="1500">
                <a:solidFill>
                  <a:schemeClr val="dk2"/>
                </a:solidFill>
              </a:rPr>
              <a:t>training </a:t>
            </a:r>
            <a:r>
              <a:rPr lang="en-US" sz="1500">
                <a:solidFill>
                  <a:schemeClr val="dk2"/>
                </a:solidFill>
              </a:rPr>
              <a:t>MSE:  </a:t>
            </a:r>
            <a:r>
              <a:rPr lang="en-US" sz="1500">
                <a:solidFill>
                  <a:schemeClr val="dk2"/>
                </a:solidFill>
              </a:rPr>
              <a:t>1.151</a:t>
            </a:r>
            <a:r>
              <a:rPr lang="en-US" sz="1500">
                <a:solidFill>
                  <a:schemeClr val="dk2"/>
                </a:solidFill>
              </a:rPr>
              <a:t>, </a:t>
            </a:r>
            <a:r>
              <a:rPr lang="en-US" sz="1500">
                <a:solidFill>
                  <a:schemeClr val="dk2"/>
                </a:solidFill>
              </a:rPr>
              <a:t>validate</a:t>
            </a:r>
            <a:r>
              <a:rPr lang="en-US" sz="1500">
                <a:solidFill>
                  <a:schemeClr val="dk2"/>
                </a:solidFill>
              </a:rPr>
              <a:t> MSE:  0.941</a:t>
            </a:r>
            <a:endParaRPr sz="1500">
              <a:solidFill>
                <a:schemeClr val="dk2"/>
              </a:solidFill>
            </a:endParaRPr>
          </a:p>
          <a:p>
            <a:pPr indent="-323850" lvl="0" marL="457200" rtl="0" algn="l">
              <a:spcBef>
                <a:spcPts val="0"/>
              </a:spcBef>
              <a:spcAft>
                <a:spcPts val="0"/>
              </a:spcAft>
              <a:buClr>
                <a:schemeClr val="dk2"/>
              </a:buClr>
              <a:buSzPts val="1500"/>
              <a:buChar char="●"/>
            </a:pPr>
            <a:r>
              <a:rPr lang="en-US" sz="1500">
                <a:solidFill>
                  <a:schemeClr val="dk2"/>
                </a:solidFill>
              </a:rPr>
              <a:t>training r-squared:  0.886, validate </a:t>
            </a:r>
            <a:r>
              <a:rPr lang="en-US" sz="1500">
                <a:solidFill>
                  <a:schemeClr val="dk2"/>
                </a:solidFill>
              </a:rPr>
              <a:t>r-squared</a:t>
            </a:r>
            <a:r>
              <a:rPr lang="en-US" sz="1500">
                <a:solidFill>
                  <a:schemeClr val="dk2"/>
                </a:solidFill>
              </a:rPr>
              <a:t>:  0.885</a:t>
            </a:r>
            <a:endParaRPr sz="1500">
              <a:solidFill>
                <a:schemeClr val="dk2"/>
              </a:solidFill>
            </a:endParaRPr>
          </a:p>
        </p:txBody>
      </p:sp>
      <p:pic>
        <p:nvPicPr>
          <p:cNvPr id="244" name="Google Shape;244;g16f2ee73fae_1_25"/>
          <p:cNvPicPr preferRelativeResize="0"/>
          <p:nvPr/>
        </p:nvPicPr>
        <p:blipFill>
          <a:blip r:embed="rId3">
            <a:alphaModFix/>
          </a:blip>
          <a:stretch>
            <a:fillRect/>
          </a:stretch>
        </p:blipFill>
        <p:spPr>
          <a:xfrm>
            <a:off x="8242889" y="832523"/>
            <a:ext cx="3680735" cy="3447050"/>
          </a:xfrm>
          <a:prstGeom prst="rect">
            <a:avLst/>
          </a:prstGeom>
          <a:noFill/>
          <a:ln>
            <a:noFill/>
          </a:ln>
        </p:spPr>
      </p:pic>
      <p:grpSp>
        <p:nvGrpSpPr>
          <p:cNvPr id="245" name="Google Shape;245;g16f2ee73fae_1_25"/>
          <p:cNvGrpSpPr/>
          <p:nvPr/>
        </p:nvGrpSpPr>
        <p:grpSpPr>
          <a:xfrm>
            <a:off x="576925" y="2152391"/>
            <a:ext cx="7427162" cy="4118984"/>
            <a:chOff x="335100" y="2150516"/>
            <a:chExt cx="7427162" cy="4118984"/>
          </a:xfrm>
        </p:grpSpPr>
        <p:pic>
          <p:nvPicPr>
            <p:cNvPr id="246" name="Google Shape;246;g16f2ee73fae_1_25"/>
            <p:cNvPicPr preferRelativeResize="0"/>
            <p:nvPr/>
          </p:nvPicPr>
          <p:blipFill>
            <a:blip r:embed="rId4">
              <a:alphaModFix/>
            </a:blip>
            <a:stretch>
              <a:fillRect/>
            </a:stretch>
          </p:blipFill>
          <p:spPr>
            <a:xfrm>
              <a:off x="2128575" y="2150516"/>
              <a:ext cx="5633687" cy="4118984"/>
            </a:xfrm>
            <a:prstGeom prst="rect">
              <a:avLst/>
            </a:prstGeom>
            <a:noFill/>
            <a:ln>
              <a:noFill/>
            </a:ln>
          </p:spPr>
        </p:pic>
        <p:grpSp>
          <p:nvGrpSpPr>
            <p:cNvPr id="247" name="Google Shape;247;g16f2ee73fae_1_25"/>
            <p:cNvGrpSpPr/>
            <p:nvPr/>
          </p:nvGrpSpPr>
          <p:grpSpPr>
            <a:xfrm>
              <a:off x="2038775" y="2183001"/>
              <a:ext cx="2348700" cy="3982650"/>
              <a:chOff x="2038775" y="2183001"/>
              <a:chExt cx="2348700" cy="3982650"/>
            </a:xfrm>
          </p:grpSpPr>
          <p:sp>
            <p:nvSpPr>
              <p:cNvPr id="248" name="Google Shape;248;g16f2ee73fae_1_25"/>
              <p:cNvSpPr/>
              <p:nvPr/>
            </p:nvSpPr>
            <p:spPr>
              <a:xfrm>
                <a:off x="3293675" y="3965751"/>
                <a:ext cx="1093800" cy="2199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g16f2ee73fae_1_25"/>
              <p:cNvCxnSpPr>
                <a:stCxn id="248" idx="2"/>
              </p:cNvCxnSpPr>
              <p:nvPr/>
            </p:nvCxnSpPr>
            <p:spPr>
              <a:xfrm rot="10800000">
                <a:off x="2038775" y="2183001"/>
                <a:ext cx="1254900" cy="2882700"/>
              </a:xfrm>
              <a:prstGeom prst="straightConnector1">
                <a:avLst/>
              </a:prstGeom>
              <a:noFill/>
              <a:ln cap="flat" cmpd="sng" w="28575">
                <a:solidFill>
                  <a:schemeClr val="dk2"/>
                </a:solidFill>
                <a:prstDash val="solid"/>
                <a:round/>
                <a:headEnd len="med" w="med" type="none"/>
                <a:tailEnd len="med" w="med" type="none"/>
              </a:ln>
            </p:spPr>
          </p:cxnSp>
        </p:grpSp>
        <p:pic>
          <p:nvPicPr>
            <p:cNvPr id="250" name="Google Shape;250;g16f2ee73fae_1_25"/>
            <p:cNvPicPr preferRelativeResize="0"/>
            <p:nvPr/>
          </p:nvPicPr>
          <p:blipFill>
            <a:blip r:embed="rId5">
              <a:alphaModFix/>
            </a:blip>
            <a:stretch>
              <a:fillRect/>
            </a:stretch>
          </p:blipFill>
          <p:spPr>
            <a:xfrm>
              <a:off x="335100" y="2179250"/>
              <a:ext cx="1671575" cy="4061513"/>
            </a:xfrm>
            <a:prstGeom prst="rect">
              <a:avLst/>
            </a:prstGeom>
            <a:noFill/>
            <a:ln cap="flat" cmpd="sng" w="28575">
              <a:solidFill>
                <a:schemeClr val="dk2"/>
              </a:solidFill>
              <a:prstDash val="solid"/>
              <a:round/>
              <a:headEnd len="sm" w="sm" type="none"/>
              <a:tailEnd len="sm" w="sm" type="none"/>
            </a:ln>
          </p:spPr>
        </p:pic>
      </p:grpSp>
      <p:cxnSp>
        <p:nvCxnSpPr>
          <p:cNvPr id="251" name="Google Shape;251;g16f2ee73fae_1_25"/>
          <p:cNvCxnSpPr>
            <a:stCxn id="248" idx="2"/>
          </p:cNvCxnSpPr>
          <p:nvPr/>
        </p:nvCxnSpPr>
        <p:spPr>
          <a:xfrm flipH="1">
            <a:off x="2280600" y="5067576"/>
            <a:ext cx="1254900" cy="12162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67c0562001_0_13"/>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Modeling Deep Dive: </a:t>
            </a:r>
            <a:r>
              <a:rPr lang="en-US" sz="2800"/>
              <a:t>Optimization</a:t>
            </a:r>
            <a:endParaRPr sz="2800"/>
          </a:p>
        </p:txBody>
      </p:sp>
      <p:sp>
        <p:nvSpPr>
          <p:cNvPr id="257" name="Google Shape;257;g167c0562001_0_13"/>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3</a:t>
            </a:r>
            <a:endParaRPr b="0" i="0" sz="2500" u="none" cap="none" strike="noStrike">
              <a:solidFill>
                <a:schemeClr val="lt2"/>
              </a:solidFill>
              <a:latin typeface="Arial"/>
              <a:ea typeface="Arial"/>
              <a:cs typeface="Arial"/>
              <a:sym typeface="Arial"/>
            </a:endParaRPr>
          </a:p>
        </p:txBody>
      </p:sp>
      <p:sp>
        <p:nvSpPr>
          <p:cNvPr id="258" name="Google Shape;258;g167c0562001_0_13"/>
          <p:cNvSpPr txBox="1"/>
          <p:nvPr/>
        </p:nvSpPr>
        <p:spPr>
          <a:xfrm>
            <a:off x="896650" y="1181100"/>
            <a:ext cx="10195200" cy="846600"/>
          </a:xfrm>
          <a:prstGeom prst="rect">
            <a:avLst/>
          </a:prstGeom>
          <a:noFill/>
          <a:ln cap="flat" cmpd="sng" w="19050">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182880" rtl="0" algn="l">
              <a:lnSpc>
                <a:spcPct val="115000"/>
              </a:lnSpc>
              <a:spcBef>
                <a:spcPts val="0"/>
              </a:spcBef>
              <a:spcAft>
                <a:spcPts val="0"/>
              </a:spcAft>
              <a:buNone/>
            </a:pPr>
            <a:r>
              <a:rPr b="1" lang="en-US" sz="1800">
                <a:solidFill>
                  <a:srgbClr val="00338D"/>
                </a:solidFill>
              </a:rPr>
              <a:t>Goal: </a:t>
            </a:r>
            <a:r>
              <a:rPr lang="en-US" sz="1800">
                <a:solidFill>
                  <a:srgbClr val="00338D"/>
                </a:solidFill>
              </a:rPr>
              <a:t>Incorporate demand constraints (traffic coverage of each gas stations) into the optimization model to make the model perform better</a:t>
            </a:r>
            <a:endParaRPr sz="1800">
              <a:solidFill>
                <a:srgbClr val="00338D"/>
              </a:solidFill>
            </a:endParaRPr>
          </a:p>
        </p:txBody>
      </p:sp>
      <p:pic>
        <p:nvPicPr>
          <p:cNvPr id="259" name="Google Shape;259;g167c0562001_0_13"/>
          <p:cNvPicPr preferRelativeResize="0"/>
          <p:nvPr/>
        </p:nvPicPr>
        <p:blipFill>
          <a:blip r:embed="rId3">
            <a:alphaModFix/>
          </a:blip>
          <a:stretch>
            <a:fillRect/>
          </a:stretch>
        </p:blipFill>
        <p:spPr>
          <a:xfrm>
            <a:off x="6048875" y="4238325"/>
            <a:ext cx="3248975" cy="2102300"/>
          </a:xfrm>
          <a:prstGeom prst="rect">
            <a:avLst/>
          </a:prstGeom>
          <a:noFill/>
          <a:ln>
            <a:noFill/>
          </a:ln>
        </p:spPr>
      </p:pic>
      <p:cxnSp>
        <p:nvCxnSpPr>
          <p:cNvPr id="260" name="Google Shape;260;g167c0562001_0_13"/>
          <p:cNvCxnSpPr/>
          <p:nvPr/>
        </p:nvCxnSpPr>
        <p:spPr>
          <a:xfrm>
            <a:off x="898000" y="2319800"/>
            <a:ext cx="10221900" cy="0"/>
          </a:xfrm>
          <a:prstGeom prst="straightConnector1">
            <a:avLst/>
          </a:prstGeom>
          <a:noFill/>
          <a:ln cap="flat" cmpd="sng" w="28575">
            <a:solidFill>
              <a:srgbClr val="00338D"/>
            </a:solidFill>
            <a:prstDash val="solid"/>
            <a:round/>
            <a:headEnd len="med" w="med" type="none"/>
            <a:tailEnd len="med" w="med" type="none"/>
          </a:ln>
        </p:spPr>
      </p:cxnSp>
      <p:sp>
        <p:nvSpPr>
          <p:cNvPr id="261" name="Google Shape;261;g167c0562001_0_13"/>
          <p:cNvSpPr txBox="1"/>
          <p:nvPr/>
        </p:nvSpPr>
        <p:spPr>
          <a:xfrm>
            <a:off x="896650" y="2575500"/>
            <a:ext cx="1441800" cy="4002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US" sz="1600">
                <a:solidFill>
                  <a:schemeClr val="lt1"/>
                </a:solidFill>
              </a:rPr>
              <a:t>Assumption</a:t>
            </a:r>
            <a:endParaRPr b="1" sz="1600">
              <a:solidFill>
                <a:schemeClr val="lt1"/>
              </a:solidFill>
            </a:endParaRPr>
          </a:p>
        </p:txBody>
      </p:sp>
      <p:sp>
        <p:nvSpPr>
          <p:cNvPr id="262" name="Google Shape;262;g167c0562001_0_13"/>
          <p:cNvSpPr txBox="1"/>
          <p:nvPr/>
        </p:nvSpPr>
        <p:spPr>
          <a:xfrm>
            <a:off x="2561571" y="2893556"/>
            <a:ext cx="308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3" name="Google Shape;263;g167c0562001_0_13"/>
          <p:cNvSpPr txBox="1"/>
          <p:nvPr/>
        </p:nvSpPr>
        <p:spPr>
          <a:xfrm>
            <a:off x="9325675" y="2611900"/>
            <a:ext cx="1766100" cy="3313800"/>
          </a:xfrm>
          <a:prstGeom prst="rect">
            <a:avLst/>
          </a:prstGeom>
          <a:solidFill>
            <a:srgbClr val="0033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Average EV traffic coverage per station within 2 miles: </a:t>
            </a:r>
            <a:endParaRPr>
              <a:solidFill>
                <a:schemeClr val="lt1"/>
              </a:solidFill>
            </a:endParaRPr>
          </a:p>
          <a:p>
            <a:pPr indent="0" lvl="0" marL="0" rtl="0" algn="ctr">
              <a:spcBef>
                <a:spcPts val="0"/>
              </a:spcBef>
              <a:spcAft>
                <a:spcPts val="0"/>
              </a:spcAft>
              <a:buNone/>
            </a:pPr>
            <a:r>
              <a:rPr b="1" lang="en-US" sz="2500">
                <a:solidFill>
                  <a:schemeClr val="lt1"/>
                </a:solidFill>
              </a:rPr>
              <a:t>236</a:t>
            </a:r>
            <a:endParaRPr b="1" sz="2700">
              <a:solidFill>
                <a:srgbClr val="FFFFFF"/>
              </a:solidFill>
            </a:endParaRPr>
          </a:p>
        </p:txBody>
      </p:sp>
      <p:sp>
        <p:nvSpPr>
          <p:cNvPr id="264" name="Google Shape;264;g167c0562001_0_13"/>
          <p:cNvSpPr txBox="1"/>
          <p:nvPr/>
        </p:nvSpPr>
        <p:spPr>
          <a:xfrm>
            <a:off x="896650" y="3155200"/>
            <a:ext cx="1441800" cy="2770500"/>
          </a:xfrm>
          <a:prstGeom prst="rect">
            <a:avLst/>
          </a:prstGeom>
          <a:solidFill>
            <a:srgbClr val="00338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rPr>
              <a:t>Metric</a:t>
            </a:r>
            <a:r>
              <a:rPr b="1" lang="en-US" sz="1800">
                <a:solidFill>
                  <a:srgbClr val="FFFFFF"/>
                </a:solidFill>
              </a:rPr>
              <a:t> </a:t>
            </a:r>
            <a:endParaRPr b="1" sz="1800">
              <a:solidFill>
                <a:srgbClr val="FFFFFF"/>
              </a:solidFill>
            </a:endParaRPr>
          </a:p>
        </p:txBody>
      </p:sp>
      <p:sp>
        <p:nvSpPr>
          <p:cNvPr id="265" name="Google Shape;265;g167c0562001_0_13"/>
          <p:cNvSpPr txBox="1"/>
          <p:nvPr/>
        </p:nvSpPr>
        <p:spPr>
          <a:xfrm>
            <a:off x="2338462" y="3083400"/>
            <a:ext cx="6764100" cy="2770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US">
                <a:solidFill>
                  <a:schemeClr val="dk2"/>
                </a:solidFill>
              </a:rPr>
              <a:t>F</a:t>
            </a:r>
            <a:r>
              <a:rPr lang="en-US">
                <a:solidFill>
                  <a:schemeClr val="dk2"/>
                </a:solidFill>
              </a:rPr>
              <a:t>or each exit (a total of 23 exists) on I-5 in Seattle city area</a:t>
            </a:r>
            <a:endParaRPr>
              <a:solidFill>
                <a:schemeClr val="dk2"/>
              </a:solidFill>
            </a:endParaRPr>
          </a:p>
          <a:p>
            <a:pPr indent="-304800" lvl="1" marL="914400" rtl="0" algn="l">
              <a:spcBef>
                <a:spcPts val="0"/>
              </a:spcBef>
              <a:spcAft>
                <a:spcPts val="0"/>
              </a:spcAft>
              <a:buClr>
                <a:schemeClr val="dk1"/>
              </a:buClr>
              <a:buSzPts val="1200"/>
              <a:buChar char="○"/>
            </a:pPr>
            <a:r>
              <a:rPr lang="en-US">
                <a:solidFill>
                  <a:schemeClr val="dk2"/>
                </a:solidFill>
              </a:rPr>
              <a:t>calculate the maximum of annual average daily traffic count within 2 miles and the number of EV stations within 2 miles</a:t>
            </a:r>
            <a:endParaRPr>
              <a:solidFill>
                <a:schemeClr val="dk2"/>
              </a:solidFill>
            </a:endParaRPr>
          </a:p>
          <a:p>
            <a:pPr indent="-317500" lvl="1" marL="914400" rtl="0" algn="l">
              <a:spcBef>
                <a:spcPts val="0"/>
              </a:spcBef>
              <a:spcAft>
                <a:spcPts val="0"/>
              </a:spcAft>
              <a:buClr>
                <a:schemeClr val="dk2"/>
              </a:buClr>
              <a:buSzPts val="1400"/>
              <a:buChar char="○"/>
            </a:pPr>
            <a:r>
              <a:rPr b="1" lang="en-US">
                <a:solidFill>
                  <a:schemeClr val="dk2"/>
                </a:solidFill>
              </a:rPr>
              <a:t>total traffic ratio =  traffic count within 2 miles / # of EV stations within 2 miles</a:t>
            </a:r>
            <a:endParaRPr b="1">
              <a:solidFill>
                <a:schemeClr val="dk2"/>
              </a:solidFill>
            </a:endParaRPr>
          </a:p>
          <a:p>
            <a:pPr indent="-317500" lvl="1" marL="914400" rtl="0" algn="l">
              <a:spcBef>
                <a:spcPts val="0"/>
              </a:spcBef>
              <a:spcAft>
                <a:spcPts val="0"/>
              </a:spcAft>
              <a:buClr>
                <a:schemeClr val="dk2"/>
              </a:buClr>
              <a:buSzPts val="1400"/>
              <a:buChar char="○"/>
            </a:pPr>
            <a:r>
              <a:rPr lang="en-US">
                <a:solidFill>
                  <a:schemeClr val="dk2"/>
                </a:solidFill>
              </a:rPr>
              <a:t>take the average of each ratio on exits and come to the final ratio</a:t>
            </a:r>
            <a:endParaRPr>
              <a:solidFill>
                <a:schemeClr val="dk2"/>
              </a:solidFill>
            </a:endParaRPr>
          </a:p>
          <a:p>
            <a:pPr indent="-317500" lvl="0" marL="457200" rtl="0" algn="l">
              <a:spcBef>
                <a:spcPts val="0"/>
              </a:spcBef>
              <a:spcAft>
                <a:spcPts val="0"/>
              </a:spcAft>
              <a:buClr>
                <a:schemeClr val="dk2"/>
              </a:buClr>
              <a:buSzPts val="1400"/>
              <a:buChar char="●"/>
            </a:pPr>
            <a:r>
              <a:rPr lang="en-US">
                <a:solidFill>
                  <a:schemeClr val="dk2"/>
                </a:solidFill>
              </a:rPr>
              <a:t>To approximate the EV traffic, </a:t>
            </a:r>
            <a:endParaRPr>
              <a:solidFill>
                <a:schemeClr val="dk2"/>
              </a:solidFill>
            </a:endParaRPr>
          </a:p>
          <a:p>
            <a:pPr indent="0" lvl="0" marL="457200" rtl="0" algn="l">
              <a:spcBef>
                <a:spcPts val="0"/>
              </a:spcBef>
              <a:spcAft>
                <a:spcPts val="0"/>
              </a:spcAft>
              <a:buNone/>
            </a:pPr>
            <a:r>
              <a:rPr lang="en-US">
                <a:solidFill>
                  <a:schemeClr val="dk2"/>
                </a:solidFill>
              </a:rPr>
              <a:t>we </a:t>
            </a:r>
            <a:r>
              <a:rPr b="1" lang="en-US">
                <a:solidFill>
                  <a:schemeClr val="dk2"/>
                </a:solidFill>
              </a:rPr>
              <a:t>multiply the total traffic by 2%</a:t>
            </a:r>
            <a:endParaRPr b="1">
              <a:solidFill>
                <a:schemeClr val="dk2"/>
              </a:solidFill>
            </a:endParaRPr>
          </a:p>
          <a:p>
            <a:pPr indent="-317500" lvl="1" marL="914400" rtl="0" algn="l">
              <a:spcBef>
                <a:spcPts val="0"/>
              </a:spcBef>
              <a:spcAft>
                <a:spcPts val="0"/>
              </a:spcAft>
              <a:buClr>
                <a:schemeClr val="dk2"/>
              </a:buClr>
              <a:buSzPts val="1400"/>
              <a:buChar char="○"/>
            </a:pPr>
            <a:r>
              <a:rPr lang="en-US">
                <a:solidFill>
                  <a:schemeClr val="dk2"/>
                </a:solidFill>
              </a:rPr>
              <a:t>From the pie chart, EV account for </a:t>
            </a:r>
            <a:endParaRPr>
              <a:solidFill>
                <a:schemeClr val="dk2"/>
              </a:solidFill>
            </a:endParaRPr>
          </a:p>
          <a:p>
            <a:pPr indent="0" lvl="0" marL="914400" rtl="0" algn="l">
              <a:spcBef>
                <a:spcPts val="0"/>
              </a:spcBef>
              <a:spcAft>
                <a:spcPts val="0"/>
              </a:spcAft>
              <a:buNone/>
            </a:pPr>
            <a:r>
              <a:rPr lang="en-US">
                <a:solidFill>
                  <a:schemeClr val="dk2"/>
                </a:solidFill>
              </a:rPr>
              <a:t>0.8% of all registered vehicles</a:t>
            </a:r>
            <a:endParaRPr>
              <a:solidFill>
                <a:schemeClr val="dk2"/>
              </a:solidFill>
            </a:endParaRPr>
          </a:p>
          <a:p>
            <a:pPr indent="-317500" lvl="2" marL="1371600" rtl="0" algn="l">
              <a:spcBef>
                <a:spcPts val="0"/>
              </a:spcBef>
              <a:spcAft>
                <a:spcPts val="0"/>
              </a:spcAft>
              <a:buClr>
                <a:schemeClr val="dk2"/>
              </a:buClr>
              <a:buSzPts val="1400"/>
              <a:buChar char="■"/>
            </a:pPr>
            <a:r>
              <a:rPr lang="en-US">
                <a:solidFill>
                  <a:schemeClr val="dk2"/>
                </a:solidFill>
              </a:rPr>
              <a:t>Assume EV market growth, </a:t>
            </a:r>
            <a:endParaRPr>
              <a:solidFill>
                <a:schemeClr val="dk2"/>
              </a:solidFill>
            </a:endParaRPr>
          </a:p>
          <a:p>
            <a:pPr indent="0" lvl="0" marL="1371600" rtl="0" algn="l">
              <a:spcBef>
                <a:spcPts val="0"/>
              </a:spcBef>
              <a:spcAft>
                <a:spcPts val="0"/>
              </a:spcAft>
              <a:buNone/>
            </a:pPr>
            <a:r>
              <a:rPr lang="en-US">
                <a:solidFill>
                  <a:schemeClr val="dk2"/>
                </a:solidFill>
              </a:rPr>
              <a:t>we considered 2%</a:t>
            </a:r>
            <a:endParaRPr>
              <a:solidFill>
                <a:srgbClr val="00338D"/>
              </a:solidFill>
            </a:endParaRPr>
          </a:p>
        </p:txBody>
      </p:sp>
      <p:sp>
        <p:nvSpPr>
          <p:cNvPr id="266" name="Google Shape;266;g167c0562001_0_13"/>
          <p:cNvSpPr txBox="1"/>
          <p:nvPr/>
        </p:nvSpPr>
        <p:spPr>
          <a:xfrm>
            <a:off x="2450000" y="2467800"/>
            <a:ext cx="676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0338D"/>
                </a:solidFill>
              </a:rPr>
              <a:t>Assume in Seattle city areas the EV stations supply is enough for covering EV traffics</a:t>
            </a:r>
            <a:endParaRPr>
              <a:solidFill>
                <a:srgbClr val="00338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77dfae16d6_0_7"/>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2800"/>
              <a:t>Modeling Deep Dive: </a:t>
            </a:r>
            <a:r>
              <a:rPr lang="en-US" sz="2800"/>
              <a:t>Optimization</a:t>
            </a:r>
            <a:endParaRPr sz="2800"/>
          </a:p>
        </p:txBody>
      </p:sp>
      <p:sp>
        <p:nvSpPr>
          <p:cNvPr id="272" name="Google Shape;272;g177dfae16d6_0_7"/>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US" sz="2500" u="none" cap="none" strike="noStrike">
                <a:solidFill>
                  <a:schemeClr val="lt2"/>
                </a:solidFill>
                <a:latin typeface="Arial"/>
                <a:ea typeface="Arial"/>
                <a:cs typeface="Arial"/>
                <a:sym typeface="Arial"/>
              </a:rPr>
              <a:t>3</a:t>
            </a:r>
            <a:endParaRPr b="0" i="0" sz="2500" u="none" cap="none" strike="noStrike">
              <a:solidFill>
                <a:schemeClr val="lt2"/>
              </a:solidFill>
              <a:latin typeface="Arial"/>
              <a:ea typeface="Arial"/>
              <a:cs typeface="Arial"/>
              <a:sym typeface="Arial"/>
            </a:endParaRPr>
          </a:p>
        </p:txBody>
      </p:sp>
      <p:sp>
        <p:nvSpPr>
          <p:cNvPr id="273" name="Google Shape;273;g177dfae16d6_0_7"/>
          <p:cNvSpPr/>
          <p:nvPr/>
        </p:nvSpPr>
        <p:spPr>
          <a:xfrm>
            <a:off x="617550" y="1388675"/>
            <a:ext cx="2208900" cy="3390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Objective function</a:t>
            </a:r>
            <a:endParaRPr b="1" i="0" sz="1600" u="none" cap="none" strike="noStrike">
              <a:solidFill>
                <a:srgbClr val="FFFFFF"/>
              </a:solidFill>
              <a:latin typeface="Arial"/>
              <a:ea typeface="Arial"/>
              <a:cs typeface="Arial"/>
              <a:sym typeface="Arial"/>
            </a:endParaRPr>
          </a:p>
        </p:txBody>
      </p:sp>
      <p:sp>
        <p:nvSpPr>
          <p:cNvPr id="274" name="Google Shape;274;g177dfae16d6_0_7"/>
          <p:cNvSpPr txBox="1"/>
          <p:nvPr/>
        </p:nvSpPr>
        <p:spPr>
          <a:xfrm>
            <a:off x="3202150" y="1322400"/>
            <a:ext cx="7247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US" sz="1500">
                <a:solidFill>
                  <a:srgbClr val="00338D"/>
                </a:solidFill>
              </a:rPr>
              <a:t>Maximize traffic count covered</a:t>
            </a:r>
            <a:endParaRPr b="1" i="0" sz="1500" u="none" cap="none" strike="noStrike">
              <a:solidFill>
                <a:srgbClr val="00338D"/>
              </a:solidFill>
              <a:latin typeface="Arial"/>
              <a:ea typeface="Arial"/>
              <a:cs typeface="Arial"/>
              <a:sym typeface="Arial"/>
            </a:endParaRPr>
          </a:p>
        </p:txBody>
      </p:sp>
      <p:sp>
        <p:nvSpPr>
          <p:cNvPr id="275" name="Google Shape;275;g177dfae16d6_0_7"/>
          <p:cNvSpPr/>
          <p:nvPr/>
        </p:nvSpPr>
        <p:spPr>
          <a:xfrm>
            <a:off x="617550" y="1936225"/>
            <a:ext cx="2208900" cy="13392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Constraints </a:t>
            </a:r>
            <a:endParaRPr b="1" i="0" sz="1600" u="none" cap="none" strike="noStrike">
              <a:solidFill>
                <a:srgbClr val="FFFFFF"/>
              </a:solidFill>
              <a:latin typeface="Arial"/>
              <a:ea typeface="Arial"/>
              <a:cs typeface="Arial"/>
              <a:sym typeface="Arial"/>
            </a:endParaRPr>
          </a:p>
        </p:txBody>
      </p:sp>
      <p:sp>
        <p:nvSpPr>
          <p:cNvPr id="276" name="Google Shape;276;g177dfae16d6_0_7"/>
          <p:cNvSpPr txBox="1"/>
          <p:nvPr/>
        </p:nvSpPr>
        <p:spPr>
          <a:xfrm>
            <a:off x="3077525" y="1855563"/>
            <a:ext cx="4392300" cy="1569900"/>
          </a:xfrm>
          <a:prstGeom prst="rect">
            <a:avLst/>
          </a:prstGeom>
          <a:noFill/>
          <a:ln>
            <a:noFill/>
          </a:ln>
        </p:spPr>
        <p:txBody>
          <a:bodyPr anchorCtr="0" anchor="t" bIns="91425" lIns="91425" spcFirstLastPara="1" rIns="91425" wrap="square" tIns="91425">
            <a:spAutoFit/>
          </a:bodyPr>
          <a:lstStyle/>
          <a:p>
            <a:pPr indent="-209550" lvl="0" marL="285750" marR="0" rtl="0" algn="l">
              <a:lnSpc>
                <a:spcPct val="100000"/>
              </a:lnSpc>
              <a:spcBef>
                <a:spcPts val="0"/>
              </a:spcBef>
              <a:spcAft>
                <a:spcPts val="0"/>
              </a:spcAft>
              <a:buClr>
                <a:srgbClr val="00338D"/>
              </a:buClr>
              <a:buSzPts val="1500"/>
              <a:buChar char="●"/>
            </a:pPr>
            <a:r>
              <a:rPr lang="en-US" sz="1500">
                <a:solidFill>
                  <a:srgbClr val="00338D"/>
                </a:solidFill>
              </a:rPr>
              <a:t>Distance to highway exit &lt; </a:t>
            </a:r>
            <a:r>
              <a:rPr b="1" lang="en-US" sz="1500">
                <a:solidFill>
                  <a:srgbClr val="00338D"/>
                </a:solidFill>
              </a:rPr>
              <a:t>1</a:t>
            </a:r>
            <a:r>
              <a:rPr lang="en-US" sz="1500">
                <a:solidFill>
                  <a:srgbClr val="00338D"/>
                </a:solidFill>
              </a:rPr>
              <a:t> miles</a:t>
            </a:r>
            <a:endParaRPr sz="1500">
              <a:solidFill>
                <a:srgbClr val="00338D"/>
              </a:solidFill>
            </a:endParaRPr>
          </a:p>
          <a:p>
            <a:pPr indent="-209550" lvl="0" marL="285750" marR="0" rtl="0" algn="l">
              <a:lnSpc>
                <a:spcPct val="100000"/>
              </a:lnSpc>
              <a:spcBef>
                <a:spcPts val="0"/>
              </a:spcBef>
              <a:spcAft>
                <a:spcPts val="0"/>
              </a:spcAft>
              <a:buClr>
                <a:srgbClr val="00338D"/>
              </a:buClr>
              <a:buSzPts val="1500"/>
              <a:buChar char="●"/>
            </a:pPr>
            <a:r>
              <a:rPr lang="en-US" sz="1500">
                <a:solidFill>
                  <a:srgbClr val="00338D"/>
                </a:solidFill>
              </a:rPr>
              <a:t># of EV stations within </a:t>
            </a:r>
            <a:r>
              <a:rPr b="1" lang="en-US" sz="1500">
                <a:solidFill>
                  <a:srgbClr val="00338D"/>
                </a:solidFill>
              </a:rPr>
              <a:t>2</a:t>
            </a:r>
            <a:r>
              <a:rPr lang="en-US" sz="1500">
                <a:solidFill>
                  <a:srgbClr val="00338D"/>
                </a:solidFill>
              </a:rPr>
              <a:t> mile distance &lt; </a:t>
            </a:r>
            <a:r>
              <a:rPr b="1" lang="en-US" sz="1500">
                <a:solidFill>
                  <a:srgbClr val="00338D"/>
                </a:solidFill>
              </a:rPr>
              <a:t>3</a:t>
            </a:r>
            <a:endParaRPr b="1" sz="1500">
              <a:solidFill>
                <a:srgbClr val="00338D"/>
              </a:solidFill>
            </a:endParaRPr>
          </a:p>
          <a:p>
            <a:pPr indent="-209550" lvl="0" marL="285750" marR="0" rtl="0" algn="l">
              <a:lnSpc>
                <a:spcPct val="100000"/>
              </a:lnSpc>
              <a:spcBef>
                <a:spcPts val="0"/>
              </a:spcBef>
              <a:spcAft>
                <a:spcPts val="0"/>
              </a:spcAft>
              <a:buClr>
                <a:srgbClr val="00338D"/>
              </a:buClr>
              <a:buSzPts val="1500"/>
              <a:buChar char="●"/>
            </a:pPr>
            <a:r>
              <a:rPr lang="en-US" sz="1500">
                <a:solidFill>
                  <a:srgbClr val="00338D"/>
                </a:solidFill>
              </a:rPr>
              <a:t># of EV stations within </a:t>
            </a:r>
            <a:r>
              <a:rPr b="1" lang="en-US" sz="1500">
                <a:solidFill>
                  <a:srgbClr val="00338D"/>
                </a:solidFill>
              </a:rPr>
              <a:t>20</a:t>
            </a:r>
            <a:r>
              <a:rPr lang="en-US" sz="1500">
                <a:solidFill>
                  <a:srgbClr val="00338D"/>
                </a:solidFill>
              </a:rPr>
              <a:t> mile distance &lt; </a:t>
            </a:r>
            <a:r>
              <a:rPr b="1" i="0" lang="en-US" sz="1500" u="none" cap="none" strike="noStrike">
                <a:solidFill>
                  <a:srgbClr val="00338D"/>
                </a:solidFill>
              </a:rPr>
              <a:t>10</a:t>
            </a:r>
            <a:endParaRPr b="1" i="0" sz="1500" u="none" cap="none" strike="noStrike">
              <a:solidFill>
                <a:srgbClr val="00338D"/>
              </a:solidFill>
              <a:latin typeface="Arial"/>
              <a:ea typeface="Arial"/>
              <a:cs typeface="Arial"/>
              <a:sym typeface="Arial"/>
            </a:endParaRPr>
          </a:p>
          <a:p>
            <a:pPr indent="-209550" lvl="0" marL="285750" marR="0" rtl="0" algn="l">
              <a:lnSpc>
                <a:spcPct val="100000"/>
              </a:lnSpc>
              <a:spcBef>
                <a:spcPts val="0"/>
              </a:spcBef>
              <a:spcAft>
                <a:spcPts val="0"/>
              </a:spcAft>
              <a:buClr>
                <a:srgbClr val="00338D"/>
              </a:buClr>
              <a:buSzPts val="1500"/>
              <a:buFont typeface="Arial"/>
              <a:buChar char="●"/>
            </a:pPr>
            <a:r>
              <a:rPr lang="en-US" sz="1500">
                <a:solidFill>
                  <a:srgbClr val="00338D"/>
                </a:solidFill>
              </a:rPr>
              <a:t>NRI risk rating is not </a:t>
            </a:r>
            <a:r>
              <a:rPr b="1" lang="en-US" sz="1500">
                <a:solidFill>
                  <a:srgbClr val="00338D"/>
                </a:solidFill>
              </a:rPr>
              <a:t>Very High</a:t>
            </a:r>
            <a:endParaRPr b="1" i="0" sz="1500" u="none" cap="none" strike="noStrike">
              <a:solidFill>
                <a:srgbClr val="00338D"/>
              </a:solidFill>
              <a:latin typeface="Arial"/>
              <a:ea typeface="Arial"/>
              <a:cs typeface="Arial"/>
              <a:sym typeface="Arial"/>
            </a:endParaRPr>
          </a:p>
          <a:p>
            <a:pPr indent="-209550" lvl="0" marL="285750" marR="0" rtl="0" algn="l">
              <a:lnSpc>
                <a:spcPct val="100000"/>
              </a:lnSpc>
              <a:spcBef>
                <a:spcPts val="0"/>
              </a:spcBef>
              <a:spcAft>
                <a:spcPts val="0"/>
              </a:spcAft>
              <a:buClr>
                <a:srgbClr val="00338D"/>
              </a:buClr>
              <a:buSzPts val="1500"/>
              <a:buChar char="●"/>
            </a:pPr>
            <a:r>
              <a:rPr lang="en-US" sz="1500">
                <a:solidFill>
                  <a:srgbClr val="00338D"/>
                </a:solidFill>
              </a:rPr>
              <a:t>New proposed locations are at least </a:t>
            </a:r>
            <a:r>
              <a:rPr b="1" lang="en-US" sz="1500">
                <a:solidFill>
                  <a:srgbClr val="00338D"/>
                </a:solidFill>
              </a:rPr>
              <a:t>5</a:t>
            </a:r>
            <a:r>
              <a:rPr lang="en-US" sz="1500">
                <a:solidFill>
                  <a:srgbClr val="00338D"/>
                </a:solidFill>
              </a:rPr>
              <a:t> miles apart</a:t>
            </a:r>
            <a:endParaRPr sz="1500">
              <a:solidFill>
                <a:srgbClr val="00338D"/>
              </a:solidFill>
            </a:endParaRPr>
          </a:p>
        </p:txBody>
      </p:sp>
      <p:sp>
        <p:nvSpPr>
          <p:cNvPr id="277" name="Google Shape;277;g177dfae16d6_0_7"/>
          <p:cNvSpPr/>
          <p:nvPr/>
        </p:nvSpPr>
        <p:spPr>
          <a:xfrm>
            <a:off x="3766350" y="3455173"/>
            <a:ext cx="329400" cy="415500"/>
          </a:xfrm>
          <a:prstGeom prst="down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77dfae16d6_0_7"/>
          <p:cNvSpPr/>
          <p:nvPr/>
        </p:nvSpPr>
        <p:spPr>
          <a:xfrm>
            <a:off x="617550" y="3944825"/>
            <a:ext cx="2208900" cy="3390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Objective function</a:t>
            </a:r>
            <a:endParaRPr b="1" i="0" sz="1600" u="none" cap="none" strike="noStrike">
              <a:solidFill>
                <a:srgbClr val="FFFFFF"/>
              </a:solidFill>
              <a:latin typeface="Arial"/>
              <a:ea typeface="Arial"/>
              <a:cs typeface="Arial"/>
              <a:sym typeface="Arial"/>
            </a:endParaRPr>
          </a:p>
        </p:txBody>
      </p:sp>
      <p:sp>
        <p:nvSpPr>
          <p:cNvPr id="279" name="Google Shape;279;g177dfae16d6_0_7"/>
          <p:cNvSpPr txBox="1"/>
          <p:nvPr/>
        </p:nvSpPr>
        <p:spPr>
          <a:xfrm>
            <a:off x="3202150" y="3900363"/>
            <a:ext cx="724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500"/>
              <a:buFont typeface="Arial"/>
              <a:buNone/>
            </a:pPr>
            <a:r>
              <a:rPr b="1" lang="en-US" sz="1500">
                <a:solidFill>
                  <a:schemeClr val="dk2"/>
                </a:solidFill>
              </a:rPr>
              <a:t>Minimize new charging stations count</a:t>
            </a:r>
            <a:endParaRPr b="1" sz="1500">
              <a:solidFill>
                <a:srgbClr val="00338D"/>
              </a:solidFill>
            </a:endParaRPr>
          </a:p>
        </p:txBody>
      </p:sp>
      <p:sp>
        <p:nvSpPr>
          <p:cNvPr id="280" name="Google Shape;280;g177dfae16d6_0_7"/>
          <p:cNvSpPr/>
          <p:nvPr/>
        </p:nvSpPr>
        <p:spPr>
          <a:xfrm>
            <a:off x="617550" y="4501350"/>
            <a:ext cx="2208900" cy="1379100"/>
          </a:xfrm>
          <a:prstGeom prst="rect">
            <a:avLst/>
          </a:prstGeom>
          <a:solidFill>
            <a:srgbClr val="00338D"/>
          </a:solidFill>
          <a:ln cap="flat" cmpd="sng" w="9525">
            <a:solidFill>
              <a:srgbClr val="00338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600" u="none" cap="none" strike="noStrike">
                <a:solidFill>
                  <a:srgbClr val="FFFFFF"/>
                </a:solidFill>
                <a:latin typeface="Arial"/>
                <a:ea typeface="Arial"/>
                <a:cs typeface="Arial"/>
                <a:sym typeface="Arial"/>
              </a:rPr>
              <a:t>Constraints </a:t>
            </a:r>
            <a:endParaRPr b="1" i="0" sz="1600" u="none" cap="none" strike="noStrike">
              <a:solidFill>
                <a:srgbClr val="FFFFFF"/>
              </a:solidFill>
              <a:latin typeface="Arial"/>
              <a:ea typeface="Arial"/>
              <a:cs typeface="Arial"/>
              <a:sym typeface="Arial"/>
            </a:endParaRPr>
          </a:p>
        </p:txBody>
      </p:sp>
      <p:sp>
        <p:nvSpPr>
          <p:cNvPr id="281" name="Google Shape;281;g177dfae16d6_0_7"/>
          <p:cNvSpPr txBox="1"/>
          <p:nvPr/>
        </p:nvSpPr>
        <p:spPr>
          <a:xfrm>
            <a:off x="3042275" y="4405950"/>
            <a:ext cx="4462800" cy="1569900"/>
          </a:xfrm>
          <a:prstGeom prst="rect">
            <a:avLst/>
          </a:prstGeom>
          <a:noFill/>
          <a:ln>
            <a:noFill/>
          </a:ln>
        </p:spPr>
        <p:txBody>
          <a:bodyPr anchorCtr="0" anchor="t" bIns="91425" lIns="91425" spcFirstLastPara="1" rIns="91425" wrap="square" tIns="91425">
            <a:spAutoFit/>
          </a:bodyPr>
          <a:lstStyle/>
          <a:p>
            <a:pPr indent="-209550" lvl="0" marL="285750" marR="0" rtl="0" algn="l">
              <a:lnSpc>
                <a:spcPct val="100000"/>
              </a:lnSpc>
              <a:spcBef>
                <a:spcPts val="0"/>
              </a:spcBef>
              <a:spcAft>
                <a:spcPts val="0"/>
              </a:spcAft>
              <a:buClr>
                <a:srgbClr val="00338D"/>
              </a:buClr>
              <a:buSzPts val="1500"/>
              <a:buChar char="●"/>
            </a:pPr>
            <a:r>
              <a:rPr lang="en-US" sz="1500">
                <a:solidFill>
                  <a:srgbClr val="00338D"/>
                </a:solidFill>
              </a:rPr>
              <a:t>Distance to highway exit &lt; </a:t>
            </a:r>
            <a:r>
              <a:rPr b="1" lang="en-US" sz="1500">
                <a:solidFill>
                  <a:srgbClr val="00338D"/>
                </a:solidFill>
              </a:rPr>
              <a:t>1</a:t>
            </a:r>
            <a:r>
              <a:rPr lang="en-US" sz="1500">
                <a:solidFill>
                  <a:srgbClr val="00338D"/>
                </a:solidFill>
              </a:rPr>
              <a:t> miles</a:t>
            </a:r>
            <a:endParaRPr sz="1500">
              <a:solidFill>
                <a:srgbClr val="00338D"/>
              </a:solidFill>
            </a:endParaRPr>
          </a:p>
          <a:p>
            <a:pPr indent="-209550" lvl="0" marL="285750" marR="0" rtl="0" algn="l">
              <a:lnSpc>
                <a:spcPct val="100000"/>
              </a:lnSpc>
              <a:spcBef>
                <a:spcPts val="0"/>
              </a:spcBef>
              <a:spcAft>
                <a:spcPts val="0"/>
              </a:spcAft>
              <a:buClr>
                <a:srgbClr val="00338D"/>
              </a:buClr>
              <a:buSzPts val="1500"/>
              <a:buFont typeface="Arial"/>
              <a:buChar char="●"/>
            </a:pPr>
            <a:r>
              <a:rPr lang="en-US" sz="1500">
                <a:solidFill>
                  <a:srgbClr val="00338D"/>
                </a:solidFill>
              </a:rPr>
              <a:t>NRI risk rating is not </a:t>
            </a:r>
            <a:r>
              <a:rPr b="1" lang="en-US" sz="1500">
                <a:solidFill>
                  <a:srgbClr val="00338D"/>
                </a:solidFill>
              </a:rPr>
              <a:t>Very High</a:t>
            </a:r>
            <a:endParaRPr b="1" sz="1500">
              <a:solidFill>
                <a:srgbClr val="00338D"/>
              </a:solidFill>
            </a:endParaRPr>
          </a:p>
          <a:p>
            <a:pPr indent="-209550" lvl="0" marL="285750" marR="0" rtl="0" algn="l">
              <a:lnSpc>
                <a:spcPct val="100000"/>
              </a:lnSpc>
              <a:spcBef>
                <a:spcPts val="0"/>
              </a:spcBef>
              <a:spcAft>
                <a:spcPts val="0"/>
              </a:spcAft>
              <a:buClr>
                <a:srgbClr val="00338D"/>
              </a:buClr>
              <a:buSzPts val="1500"/>
              <a:buChar char="●"/>
            </a:pPr>
            <a:r>
              <a:rPr b="1" lang="en-US" sz="1500">
                <a:solidFill>
                  <a:srgbClr val="00338D"/>
                </a:solidFill>
              </a:rPr>
              <a:t>Supply not exceeding demand </a:t>
            </a:r>
            <a:r>
              <a:rPr lang="en-US" sz="1500">
                <a:solidFill>
                  <a:srgbClr val="00338D"/>
                </a:solidFill>
              </a:rPr>
              <a:t>(Current EV station cnt * ratio &lt;= EV traffic cnt)</a:t>
            </a:r>
            <a:endParaRPr sz="1500">
              <a:solidFill>
                <a:srgbClr val="00338D"/>
              </a:solidFill>
            </a:endParaRPr>
          </a:p>
          <a:p>
            <a:pPr indent="-209550" lvl="0" marL="285750" marR="0" rtl="0" algn="l">
              <a:lnSpc>
                <a:spcPct val="100000"/>
              </a:lnSpc>
              <a:spcBef>
                <a:spcPts val="0"/>
              </a:spcBef>
              <a:spcAft>
                <a:spcPts val="0"/>
              </a:spcAft>
              <a:buClr>
                <a:srgbClr val="00338D"/>
              </a:buClr>
              <a:buSzPts val="1500"/>
              <a:buChar char="●"/>
            </a:pPr>
            <a:r>
              <a:rPr b="1" lang="en-US" sz="1500">
                <a:solidFill>
                  <a:srgbClr val="00338D"/>
                </a:solidFill>
              </a:rPr>
              <a:t>All demand satisfied</a:t>
            </a:r>
            <a:r>
              <a:rPr lang="en-US" sz="1500">
                <a:solidFill>
                  <a:srgbClr val="00338D"/>
                </a:solidFill>
              </a:rPr>
              <a:t> (</a:t>
            </a:r>
            <a:r>
              <a:rPr lang="en-US" sz="1500">
                <a:solidFill>
                  <a:schemeClr val="dk2"/>
                </a:solidFill>
              </a:rPr>
              <a:t>New EV station cnt * ratio &gt;= EV traffic cnt</a:t>
            </a:r>
            <a:r>
              <a:rPr lang="en-US" sz="1500">
                <a:solidFill>
                  <a:srgbClr val="00338D"/>
                </a:solidFill>
              </a:rPr>
              <a:t>)</a:t>
            </a:r>
            <a:endParaRPr sz="1500">
              <a:solidFill>
                <a:srgbClr val="00338D"/>
              </a:solidFill>
            </a:endParaRPr>
          </a:p>
        </p:txBody>
      </p:sp>
      <p:pic>
        <p:nvPicPr>
          <p:cNvPr id="282" name="Google Shape;282;g177dfae16d6_0_7"/>
          <p:cNvPicPr preferRelativeResize="0"/>
          <p:nvPr/>
        </p:nvPicPr>
        <p:blipFill>
          <a:blip r:embed="rId3">
            <a:alphaModFix/>
          </a:blip>
          <a:stretch>
            <a:fillRect/>
          </a:stretch>
        </p:blipFill>
        <p:spPr>
          <a:xfrm>
            <a:off x="7474750" y="378000"/>
            <a:ext cx="1893000" cy="5330624"/>
          </a:xfrm>
          <a:prstGeom prst="rect">
            <a:avLst/>
          </a:prstGeom>
          <a:noFill/>
          <a:ln>
            <a:noFill/>
          </a:ln>
        </p:spPr>
      </p:pic>
      <p:sp>
        <p:nvSpPr>
          <p:cNvPr id="283" name="Google Shape;283;g177dfae16d6_0_7"/>
          <p:cNvSpPr txBox="1"/>
          <p:nvPr/>
        </p:nvSpPr>
        <p:spPr>
          <a:xfrm>
            <a:off x="7779536" y="5678850"/>
            <a:ext cx="3725100" cy="615600"/>
          </a:xfrm>
          <a:prstGeom prst="rect">
            <a:avLst/>
          </a:prstGeom>
          <a:noFill/>
          <a:ln>
            <a:noFill/>
          </a:ln>
        </p:spPr>
        <p:txBody>
          <a:bodyPr anchorCtr="0" anchor="t" bIns="91425" lIns="91425" spcFirstLastPara="1" rIns="91425" wrap="square" tIns="91425">
            <a:spAutoFit/>
          </a:bodyPr>
          <a:lstStyle/>
          <a:p>
            <a:pPr indent="-146050" lvl="0" marL="228600" rtl="0" algn="l">
              <a:spcBef>
                <a:spcPts val="0"/>
              </a:spcBef>
              <a:spcAft>
                <a:spcPts val="0"/>
              </a:spcAft>
              <a:buClr>
                <a:srgbClr val="38761D"/>
              </a:buClr>
              <a:buSzPts val="1400"/>
              <a:buChar char="●"/>
            </a:pPr>
            <a:r>
              <a:rPr lang="en-US">
                <a:solidFill>
                  <a:srgbClr val="00338D"/>
                </a:solidFill>
              </a:rPr>
              <a:t>: Existing EV charging location</a:t>
            </a:r>
            <a:endParaRPr>
              <a:solidFill>
                <a:srgbClr val="00338D"/>
              </a:solidFill>
            </a:endParaRPr>
          </a:p>
          <a:p>
            <a:pPr indent="-146050" lvl="0" marL="228600" rtl="0" algn="l">
              <a:spcBef>
                <a:spcPts val="0"/>
              </a:spcBef>
              <a:spcAft>
                <a:spcPts val="0"/>
              </a:spcAft>
              <a:buClr>
                <a:schemeClr val="dk2"/>
              </a:buClr>
              <a:buSzPts val="1400"/>
              <a:buChar char="●"/>
            </a:pPr>
            <a:r>
              <a:rPr lang="en-US">
                <a:solidFill>
                  <a:schemeClr val="dk2"/>
                </a:solidFill>
              </a:rPr>
              <a:t>: Suggested EV charging location</a:t>
            </a:r>
            <a:endParaRPr>
              <a:solidFill>
                <a:srgbClr val="00338D"/>
              </a:solidFill>
            </a:endParaRPr>
          </a:p>
        </p:txBody>
      </p:sp>
      <p:pic>
        <p:nvPicPr>
          <p:cNvPr id="284" name="Google Shape;284;g177dfae16d6_0_7"/>
          <p:cNvPicPr preferRelativeResize="0"/>
          <p:nvPr/>
        </p:nvPicPr>
        <p:blipFill>
          <a:blip r:embed="rId4">
            <a:alphaModFix/>
          </a:blip>
          <a:stretch>
            <a:fillRect/>
          </a:stretch>
        </p:blipFill>
        <p:spPr>
          <a:xfrm>
            <a:off x="9685663" y="378000"/>
            <a:ext cx="1776875" cy="5330624"/>
          </a:xfrm>
          <a:prstGeom prst="rect">
            <a:avLst/>
          </a:prstGeom>
          <a:noFill/>
          <a:ln>
            <a:noFill/>
          </a:ln>
        </p:spPr>
      </p:pic>
      <p:sp>
        <p:nvSpPr>
          <p:cNvPr id="285" name="Google Shape;285;g177dfae16d6_0_7"/>
          <p:cNvSpPr/>
          <p:nvPr/>
        </p:nvSpPr>
        <p:spPr>
          <a:xfrm>
            <a:off x="9212050" y="2604225"/>
            <a:ext cx="628200" cy="3390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highlight>
                <a:schemeClr val="dk2"/>
              </a:highlight>
            </a:endParaRPr>
          </a:p>
        </p:txBody>
      </p:sp>
      <p:sp>
        <p:nvSpPr>
          <p:cNvPr id="286" name="Google Shape;286;g177dfae16d6_0_7"/>
          <p:cNvSpPr/>
          <p:nvPr/>
        </p:nvSpPr>
        <p:spPr>
          <a:xfrm>
            <a:off x="10107600" y="3738675"/>
            <a:ext cx="628200" cy="5865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177dfae16d6_0_7"/>
          <p:cNvSpPr/>
          <p:nvPr/>
        </p:nvSpPr>
        <p:spPr>
          <a:xfrm>
            <a:off x="9668875" y="786575"/>
            <a:ext cx="786900" cy="7710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77dfae16d6_0_7"/>
          <p:cNvSpPr/>
          <p:nvPr/>
        </p:nvSpPr>
        <p:spPr>
          <a:xfrm>
            <a:off x="10455775" y="4594850"/>
            <a:ext cx="482700" cy="477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177dfae16d6_0_7"/>
          <p:cNvSpPr/>
          <p:nvPr/>
        </p:nvSpPr>
        <p:spPr>
          <a:xfrm>
            <a:off x="527550" y="1322400"/>
            <a:ext cx="6807000" cy="20724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77dfae16d6_0_7"/>
          <p:cNvSpPr/>
          <p:nvPr/>
        </p:nvSpPr>
        <p:spPr>
          <a:xfrm>
            <a:off x="527550" y="3870675"/>
            <a:ext cx="6807000" cy="2105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1594ededcb6_0_26"/>
          <p:cNvSpPr txBox="1"/>
          <p:nvPr>
            <p:ph type="title"/>
          </p:nvPr>
        </p:nvSpPr>
        <p:spPr>
          <a:xfrm>
            <a:off x="998400" y="431800"/>
            <a:ext cx="10195200" cy="533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800"/>
              <a:buNone/>
            </a:pPr>
            <a:r>
              <a:rPr lang="en-US" sz="2800"/>
              <a:t>Next Steps</a:t>
            </a:r>
            <a:endParaRPr sz="2800"/>
          </a:p>
        </p:txBody>
      </p:sp>
      <p:sp>
        <p:nvSpPr>
          <p:cNvPr id="296" name="Google Shape;296;g1594ededcb6_0_26"/>
          <p:cNvSpPr txBox="1"/>
          <p:nvPr>
            <p:ph idx="4294967295" type="body"/>
          </p:nvPr>
        </p:nvSpPr>
        <p:spPr>
          <a:xfrm>
            <a:off x="1145550" y="1186900"/>
            <a:ext cx="10054200" cy="4905000"/>
          </a:xfrm>
          <a:prstGeom prst="rect">
            <a:avLst/>
          </a:prstGeom>
          <a:noFill/>
          <a:ln>
            <a:noFill/>
          </a:ln>
        </p:spPr>
        <p:txBody>
          <a:bodyPr anchorCtr="0" anchor="t" bIns="0" lIns="0" spcFirstLastPara="1" rIns="0" wrap="square" tIns="0">
            <a:noAutofit/>
          </a:bodyPr>
          <a:lstStyle/>
          <a:p>
            <a:pPr indent="0" lvl="2" marL="0" rtl="0" algn="l">
              <a:lnSpc>
                <a:spcPct val="100000"/>
              </a:lnSpc>
              <a:spcBef>
                <a:spcPts val="600"/>
              </a:spcBef>
              <a:spcAft>
                <a:spcPts val="0"/>
              </a:spcAft>
              <a:buSzPts val="1500"/>
              <a:buFont typeface="Arial"/>
              <a:buNone/>
            </a:pPr>
            <a:r>
              <a:t/>
            </a:r>
            <a:endParaRPr>
              <a:solidFill>
                <a:schemeClr val="dk2"/>
              </a:solidFill>
            </a:endParaRPr>
          </a:p>
          <a:p>
            <a:pPr indent="-285750" lvl="1" marL="285750" rtl="0" algn="l">
              <a:lnSpc>
                <a:spcPct val="100000"/>
              </a:lnSpc>
              <a:spcBef>
                <a:spcPts val="600"/>
              </a:spcBef>
              <a:spcAft>
                <a:spcPts val="0"/>
              </a:spcAft>
              <a:buClr>
                <a:schemeClr val="dk2"/>
              </a:buClr>
              <a:buSzPts val="2000"/>
              <a:buFont typeface="Arial"/>
              <a:buChar char="•"/>
            </a:pPr>
            <a:r>
              <a:rPr b="1" lang="en-US" sz="2000"/>
              <a:t>Action items:</a:t>
            </a:r>
            <a:endParaRPr b="1" sz="2000"/>
          </a:p>
          <a:p>
            <a:pPr indent="-336550" lvl="2" marL="857250" rtl="0" algn="l">
              <a:lnSpc>
                <a:spcPct val="100000"/>
              </a:lnSpc>
              <a:spcBef>
                <a:spcPts val="600"/>
              </a:spcBef>
              <a:spcAft>
                <a:spcPts val="0"/>
              </a:spcAft>
              <a:buClr>
                <a:schemeClr val="dk2"/>
              </a:buClr>
              <a:buSzPts val="1700"/>
              <a:buChar char="•"/>
            </a:pPr>
            <a:r>
              <a:rPr lang="en-US" sz="1700">
                <a:solidFill>
                  <a:schemeClr val="dk2"/>
                </a:solidFill>
              </a:rPr>
              <a:t>Apply the current brute-forced </a:t>
            </a:r>
            <a:r>
              <a:rPr lang="en-US" sz="1700">
                <a:solidFill>
                  <a:schemeClr val="dk2"/>
                </a:solidFill>
              </a:rPr>
              <a:t>optimization</a:t>
            </a:r>
            <a:r>
              <a:rPr lang="en-US" sz="1700">
                <a:solidFill>
                  <a:schemeClr val="dk2"/>
                </a:solidFill>
              </a:rPr>
              <a:t> model onto pyomo for faster solvers and see modeling results</a:t>
            </a:r>
            <a:endParaRPr sz="1700">
              <a:solidFill>
                <a:schemeClr val="dk2"/>
              </a:solidFill>
            </a:endParaRPr>
          </a:p>
          <a:p>
            <a:pPr indent="-336550" lvl="3" marL="1828800" rtl="0" algn="l">
              <a:lnSpc>
                <a:spcPct val="100000"/>
              </a:lnSpc>
              <a:spcBef>
                <a:spcPts val="600"/>
              </a:spcBef>
              <a:spcAft>
                <a:spcPts val="0"/>
              </a:spcAft>
              <a:buClr>
                <a:schemeClr val="dk2"/>
              </a:buClr>
              <a:buSzPts val="1700"/>
              <a:buChar char="-"/>
            </a:pPr>
            <a:r>
              <a:rPr lang="en-US" sz="1700">
                <a:solidFill>
                  <a:schemeClr val="dk2"/>
                </a:solidFill>
              </a:rPr>
              <a:t>Transfer data into useful format</a:t>
            </a:r>
            <a:endParaRPr sz="1700">
              <a:solidFill>
                <a:schemeClr val="dk2"/>
              </a:solidFill>
            </a:endParaRPr>
          </a:p>
          <a:p>
            <a:pPr indent="-336550" lvl="3" marL="1828800" rtl="0" algn="l">
              <a:lnSpc>
                <a:spcPct val="100000"/>
              </a:lnSpc>
              <a:spcBef>
                <a:spcPts val="600"/>
              </a:spcBef>
              <a:spcAft>
                <a:spcPts val="0"/>
              </a:spcAft>
              <a:buClr>
                <a:schemeClr val="dk2"/>
              </a:buClr>
              <a:buSzPts val="1700"/>
              <a:buChar char="-"/>
            </a:pPr>
            <a:r>
              <a:rPr lang="en-US" sz="1700">
                <a:solidFill>
                  <a:schemeClr val="dk2"/>
                </a:solidFill>
              </a:rPr>
              <a:t>Formulate objective functions and constraints on pyomo</a:t>
            </a:r>
            <a:endParaRPr sz="1700">
              <a:solidFill>
                <a:schemeClr val="dk2"/>
              </a:solidFill>
            </a:endParaRPr>
          </a:p>
          <a:p>
            <a:pPr indent="-336550" lvl="3" marL="1828800" rtl="0" algn="l">
              <a:lnSpc>
                <a:spcPct val="100000"/>
              </a:lnSpc>
              <a:spcBef>
                <a:spcPts val="600"/>
              </a:spcBef>
              <a:spcAft>
                <a:spcPts val="0"/>
              </a:spcAft>
              <a:buClr>
                <a:schemeClr val="dk2"/>
              </a:buClr>
              <a:buSzPts val="1700"/>
              <a:buChar char="-"/>
            </a:pPr>
            <a:r>
              <a:rPr lang="en-US" sz="1700">
                <a:solidFill>
                  <a:schemeClr val="dk2"/>
                </a:solidFill>
              </a:rPr>
              <a:t>Download and apply Groubi solver</a:t>
            </a:r>
            <a:endParaRPr sz="1700">
              <a:solidFill>
                <a:schemeClr val="dk2"/>
              </a:solidFill>
            </a:endParaRPr>
          </a:p>
        </p:txBody>
      </p:sp>
      <p:sp>
        <p:nvSpPr>
          <p:cNvPr id="297" name="Google Shape;297;g1594ededcb6_0_26"/>
          <p:cNvSpPr/>
          <p:nvPr/>
        </p:nvSpPr>
        <p:spPr>
          <a:xfrm>
            <a:off x="363254" y="431801"/>
            <a:ext cx="533400" cy="533400"/>
          </a:xfrm>
          <a:prstGeom prst="ellipse">
            <a:avLst/>
          </a:prstGeom>
          <a:solidFill>
            <a:srgbClr val="B9BDD0"/>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lang="en-US" sz="2500">
                <a:solidFill>
                  <a:schemeClr val="lt2"/>
                </a:solidFill>
              </a:rPr>
              <a:t>4</a:t>
            </a:r>
            <a:endParaRPr b="0" i="0" sz="2500" u="none" cap="none" strike="noStrike">
              <a:solidFill>
                <a:schemeClr val="l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1"/>
          <p:cNvSpPr txBox="1"/>
          <p:nvPr>
            <p:ph type="ctrTitle"/>
          </p:nvPr>
        </p:nvSpPr>
        <p:spPr>
          <a:xfrm>
            <a:off x="2424363" y="1360483"/>
            <a:ext cx="8489950" cy="351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6000"/>
              <a:buFont typeface="Arial"/>
              <a:buNone/>
            </a:pPr>
            <a:r>
              <a:rPr lang="en-US"/>
              <a:t>Appendix</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PMG_Widescreen_16:9 02/02/2016">
  <a:themeElements>
    <a:clrScheme name="New KPMG Colours">
      <a:dk1>
        <a:srgbClr val="000000"/>
      </a:dk1>
      <a:lt1>
        <a:srgbClr val="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2021-07-23T16:00:08Z</dcterms:created>
  <dc:creator>Son, Sydney</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0x010100AD2B9F41CC46EF4BB26F6338449E7D47</vt:lpwstr>
  </property>
  <property fmtid="{D5CDD505-2E9C-101B-9397-08002B2CF9AE}" pid="3" name="ArticulateGUID">
    <vt:lpwstr>BC5E7210-29E2-4E00-84CC-DD18B540AA4B</vt:lpwstr>
  </property>
  <property fmtid="{D5CDD505-2E9C-101B-9397-08002B2CF9AE}" pid="4" name="ArticulatePath">
    <vt:lpwstr>https://kcentralint.us.kpmg.com/Tax/FutureOfMobility/BillingandInvoices/Vendor Integration and Alignment (VIA)/Deliverables/DESIGN - slide deck template</vt:lpwstr>
  </property>
  <property fmtid="{D5CDD505-2E9C-101B-9397-08002B2CF9AE}" pid="5" name="TaxKeyword">
    <vt:lpwstr>5304;#Future of Mobility|38992cee-059b-4632-b83b-66f7099b82ef</vt:lpwstr>
  </property>
  <property fmtid="{D5CDD505-2E9C-101B-9397-08002B2CF9AE}" pid="6" name="Country Applicability">
    <vt:lpwstr/>
  </property>
  <property fmtid="{D5CDD505-2E9C-101B-9397-08002B2CF9AE}" pid="7" name="Year">
    <vt:lpwstr>5335;#2021|3c8e013a-8e7c-4f48-a879-5c7882782675</vt:lpwstr>
  </property>
  <property fmtid="{D5CDD505-2E9C-101B-9397-08002B2CF9AE}" pid="8" name="Region">
    <vt:lpwstr/>
  </property>
  <property fmtid="{D5CDD505-2E9C-101B-9397-08002B2CF9AE}" pid="9" name="Tax Form Year">
    <vt:lpwstr/>
  </property>
  <property fmtid="{D5CDD505-2E9C-101B-9397-08002B2CF9AE}" pid="10" name="Industry">
    <vt:lpwstr/>
  </property>
  <property fmtid="{D5CDD505-2E9C-101B-9397-08002B2CF9AE}" pid="11" name="Service Group / Offering">
    <vt:lpwstr/>
  </property>
  <property fmtid="{D5CDD505-2E9C-101B-9397-08002B2CF9AE}" pid="12" name="Function">
    <vt:lpwstr/>
  </property>
  <property fmtid="{D5CDD505-2E9C-101B-9397-08002B2CF9AE}" pid="13" name="Tax Topic">
    <vt:lpwstr/>
  </property>
  <property fmtid="{D5CDD505-2E9C-101B-9397-08002B2CF9AE}" pid="14" name="USIndustrySector">
    <vt:lpwstr/>
  </property>
  <property fmtid="{D5CDD505-2E9C-101B-9397-08002B2CF9AE}" pid="15" name="IndustryLOBUS">
    <vt:lpwstr/>
  </property>
  <property fmtid="{D5CDD505-2E9C-101B-9397-08002B2CF9AE}" pid="16" name="Content Use">
    <vt:lpwstr>102;#Internal and External|6bab6e73-df51-4daa-bec1-7e363f8ce81a</vt:lpwstr>
  </property>
  <property fmtid="{D5CDD505-2E9C-101B-9397-08002B2CF9AE}" pid="17" name="State">
    <vt:lpwstr/>
  </property>
  <property fmtid="{D5CDD505-2E9C-101B-9397-08002B2CF9AE}" pid="18" name="USIndustrySegment">
    <vt:lpwstr/>
  </property>
  <property fmtid="{D5CDD505-2E9C-101B-9397-08002B2CF9AE}" pid="19" name="Document Type">
    <vt:lpwstr/>
  </property>
  <property fmtid="{D5CDD505-2E9C-101B-9397-08002B2CF9AE}" pid="20" name="Tax Type">
    <vt:lpwstr/>
  </property>
  <property fmtid="{D5CDD505-2E9C-101B-9397-08002B2CF9AE}" pid="21" name="Abstract">
    <vt:lpwstr>This template slide deck is an executive summary of the findings, priorities, recommendations, and next steps after having gone through the identify and diagnose stages with the client related to their GMS vendor integration and alignment.</vt:lpwstr>
  </property>
  <property fmtid="{D5CDD505-2E9C-101B-9397-08002B2CF9AE}" pid="22" name="TaxKeywordTaxHTField">
    <vt:lpwstr>Future of Mobility|38992cee-059b-4632-b83b-66f7099b82ef</vt:lpwstr>
  </property>
  <property fmtid="{D5CDD505-2E9C-101B-9397-08002B2CF9AE}" pid="23" name="PublicationDate">
    <vt:filetime>2021-01-13T00:00:00Z</vt:filetime>
  </property>
</Properties>
</file>